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44" r:id="rId4"/>
    <p:sldMasterId id="2147483756" r:id="rId5"/>
    <p:sldMasterId id="2147483768" r:id="rId6"/>
    <p:sldMasterId id="2147483780" r:id="rId7"/>
    <p:sldMasterId id="2147483792" r:id="rId8"/>
    <p:sldMasterId id="2147483804" r:id="rId9"/>
    <p:sldMasterId id="2147483816" r:id="rId10"/>
    <p:sldMasterId id="2147483828" r:id="rId11"/>
    <p:sldMasterId id="2147483840" r:id="rId12"/>
    <p:sldMasterId id="2147483852" r:id="rId13"/>
    <p:sldMasterId id="2147483864" r:id="rId14"/>
    <p:sldMasterId id="2147483876" r:id="rId15"/>
    <p:sldMasterId id="2147483888" r:id="rId16"/>
    <p:sldMasterId id="2147483900" r:id="rId17"/>
    <p:sldMasterId id="2147483912" r:id="rId18"/>
    <p:sldMasterId id="2147483924" r:id="rId19"/>
    <p:sldMasterId id="2147483936" r:id="rId20"/>
    <p:sldMasterId id="2147483948" r:id="rId21"/>
    <p:sldMasterId id="2147483960" r:id="rId22"/>
    <p:sldMasterId id="2147483972" r:id="rId23"/>
    <p:sldMasterId id="2147483984" r:id="rId24"/>
    <p:sldMasterId id="2147483996" r:id="rId25"/>
    <p:sldMasterId id="2147484008" r:id="rId26"/>
    <p:sldMasterId id="2147484020" r:id="rId27"/>
  </p:sldMasterIdLst>
  <p:notesMasterIdLst>
    <p:notesMasterId r:id="rId58"/>
  </p:notesMasterIdLst>
  <p:sldIdLst>
    <p:sldId id="362" r:id="rId28"/>
    <p:sldId id="333" r:id="rId29"/>
    <p:sldId id="259"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2.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slide" Target="slides/slide2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2.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8" Type="http://schemas.openxmlformats.org/officeDocument/2006/relationships/slideMaster" Target="slideMasters/slideMaster8.xml"/><Relationship Id="rId51" Type="http://schemas.openxmlformats.org/officeDocument/2006/relationships/slide" Target="slides/slide2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6C136E-7880-40EB-AE9E-B41B0FC26833}" type="datetimeFigureOut">
              <a:rPr lang="ru-RU" smtClean="0"/>
              <a:t>10.12.2018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DCAF26-2698-4A9A-BDAA-8608229534F9}" type="slidenum">
              <a:rPr lang="ru-RU" smtClean="0"/>
              <a:t>‹#›</a:t>
            </a:fld>
            <a:endParaRPr lang="ru-RU"/>
          </a:p>
        </p:txBody>
      </p:sp>
    </p:spTree>
    <p:extLst>
      <p:ext uri="{BB962C8B-B14F-4D97-AF65-F5344CB8AC3E}">
        <p14:creationId xmlns:p14="http://schemas.microsoft.com/office/powerpoint/2010/main" val="1721760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p>
        </p:txBody>
      </p:sp>
      <p:sp>
        <p:nvSpPr>
          <p:cNvPr id="163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D6160A-0AB9-40C5-8974-1F92209FFD32}" type="slidenum">
              <a:rPr lang="ru-RU">
                <a:latin typeface="Tahoma" pitchFamily="34" charset="0"/>
              </a:rPr>
              <a:pPr eaLnBrk="1" hangingPunct="1"/>
              <a:t>1</a:t>
            </a:fld>
            <a:endParaRPr lang="ru-RU">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B7B019E2-B958-44A4-91FB-DC9BC9282669}" type="datetimeFigureOut">
              <a:rPr lang="ru-RU" smtClean="0"/>
              <a:t>10.12.2018</a:t>
            </a:fld>
            <a:endParaRPr lang="ru-RU"/>
          </a:p>
        </p:txBody>
      </p:sp>
      <p:sp>
        <p:nvSpPr>
          <p:cNvPr id="16" name="Slide Number Placeholder 15"/>
          <p:cNvSpPr>
            <a:spLocks noGrp="1"/>
          </p:cNvSpPr>
          <p:nvPr>
            <p:ph type="sldNum" sz="quarter" idx="11"/>
          </p:nvPr>
        </p:nvSpPr>
        <p:spPr/>
        <p:txBody>
          <a:bodyPr/>
          <a:lstStyle/>
          <a:p>
            <a:fld id="{C2290BAB-2A5A-4A33-B022-F3FB34EE0A9C}"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7B019E2-B958-44A4-91FB-DC9BC9282669}" type="datetimeFigureOut">
              <a:rPr lang="ru-RU" smtClean="0"/>
              <a:t>10.12.2018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2290BAB-2A5A-4A33-B022-F3FB34EE0A9C}"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75858941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1377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518804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34662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760221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23453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51614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33239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64082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8512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7B019E2-B958-44A4-91FB-DC9BC9282669}" type="datetimeFigureOut">
              <a:rPr lang="ru-RU" smtClean="0"/>
              <a:t>10.12.2018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2290BAB-2A5A-4A33-B022-F3FB34EE0A9C}" type="slidenum">
              <a:rPr lang="ru-RU" smtClean="0"/>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870068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8500982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239639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097699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48374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424322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719556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95793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69646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18570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1237767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746277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108207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5148075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070432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052923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068674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84644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44851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261954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97483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970222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246815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305206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578857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4644063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99443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335376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44903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78269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8087879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17327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64280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114889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435272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00545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803461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64900412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981420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8657149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905612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418748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76898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8274007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377721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477941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645709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066819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527094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77622449"/>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114720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705338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026982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67153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287453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207504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331722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904621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615141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662067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770299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93599307"/>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546697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499116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04674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54205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7458398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348311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391930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824995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207318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6884848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212807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82790874"/>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600144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98371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833559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909949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600234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547293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677573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203008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32072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459163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0534163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08475464"/>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050076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0346784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467557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998605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4888096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082788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507509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037721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54257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81217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973625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642387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B7B019E2-B958-44A4-91FB-DC9BC9282669}" type="datetimeFigureOut">
              <a:rPr lang="ru-RU" smtClean="0"/>
              <a:t>10.12.2018</a:t>
            </a:fld>
            <a:endParaRPr lang="ru-RU"/>
          </a:p>
        </p:txBody>
      </p:sp>
      <p:sp>
        <p:nvSpPr>
          <p:cNvPr id="15" name="Slide Number Placeholder 14"/>
          <p:cNvSpPr>
            <a:spLocks noGrp="1"/>
          </p:cNvSpPr>
          <p:nvPr>
            <p:ph type="sldNum" sz="quarter" idx="11"/>
          </p:nvPr>
        </p:nvSpPr>
        <p:spPr/>
        <p:txBody>
          <a:bodyPr/>
          <a:lstStyle/>
          <a:p>
            <a:fld id="{C2290BAB-2A5A-4A33-B022-F3FB34EE0A9C}"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763300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726101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151357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949919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185730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494312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230050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657057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210550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182786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31113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967227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878289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450622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204466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768914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792070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916816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229761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904554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057856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53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953748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220011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9561243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095276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379655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217005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484848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194566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09261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991222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38795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8197949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662183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901999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30760564"/>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319557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8491875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413455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578434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947977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934736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070730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2833761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411576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090698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76497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7394909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8168813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052489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391903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946202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6012925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7046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092419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2371048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9299192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947707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699214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65525407"/>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792802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896955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022848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717785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50757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224086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9443857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681145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921510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952582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165004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76635240"/>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402127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404808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9224419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38830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8173485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719245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728191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454857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866234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946862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393598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7186117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608097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376603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29420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086638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36805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24570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237425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691570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482362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587019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749108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77869902"/>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209111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45809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16229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446771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721335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3393081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79584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8275227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227504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0663782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7823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B7B019E2-B958-44A4-91FB-DC9BC9282669}" type="datetimeFigureOut">
              <a:rPr lang="ru-RU" smtClean="0"/>
              <a:t>10.12.2018</a:t>
            </a:fld>
            <a:endParaRPr lang="ru-RU"/>
          </a:p>
        </p:txBody>
      </p:sp>
      <p:sp>
        <p:nvSpPr>
          <p:cNvPr id="13" name="Slide Number Placeholder 12"/>
          <p:cNvSpPr>
            <a:spLocks noGrp="1"/>
          </p:cNvSpPr>
          <p:nvPr>
            <p:ph type="sldNum" sz="quarter" idx="11"/>
          </p:nvPr>
        </p:nvSpPr>
        <p:spPr/>
        <p:txBody>
          <a:bodyPr/>
          <a:lstStyle/>
          <a:p>
            <a:fld id="{C2290BAB-2A5A-4A33-B022-F3FB34EE0A9C}"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35127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4311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655153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28821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2502825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73493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865763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64747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75254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008878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7B019E2-B958-44A4-91FB-DC9BC9282669}" type="datetimeFigureOut">
              <a:rPr lang="ru-RU" smtClean="0"/>
              <a:t>10.12.2018</a:t>
            </a:fld>
            <a:endParaRPr lang="ru-RU"/>
          </a:p>
        </p:txBody>
      </p:sp>
      <p:sp>
        <p:nvSpPr>
          <p:cNvPr id="9" name="Slide Number Placeholder 8"/>
          <p:cNvSpPr>
            <a:spLocks noGrp="1"/>
          </p:cNvSpPr>
          <p:nvPr>
            <p:ph type="sldNum" sz="quarter" idx="11"/>
          </p:nvPr>
        </p:nvSpPr>
        <p:spPr/>
        <p:txBody>
          <a:bodyPr/>
          <a:lstStyle/>
          <a:p>
            <a:fld id="{C2290BAB-2A5A-4A33-B022-F3FB34EE0A9C}"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1751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17983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90515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76120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76189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5803210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705596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35895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08107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3878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B7B019E2-B958-44A4-91FB-DC9BC9282669}" type="datetimeFigureOut">
              <a:rPr lang="ru-RU" smtClean="0"/>
              <a:t>10.12.2018</a:t>
            </a:fld>
            <a:endParaRPr lang="ru-RU"/>
          </a:p>
        </p:txBody>
      </p:sp>
      <p:sp>
        <p:nvSpPr>
          <p:cNvPr id="15" name="Slide Number Placeholder 14"/>
          <p:cNvSpPr>
            <a:spLocks noGrp="1"/>
          </p:cNvSpPr>
          <p:nvPr>
            <p:ph type="sldNum" sz="quarter" idx="11"/>
          </p:nvPr>
        </p:nvSpPr>
        <p:spPr/>
        <p:txBody>
          <a:bodyPr/>
          <a:lstStyle/>
          <a:p>
            <a:fld id="{C2290BAB-2A5A-4A33-B022-F3FB34EE0A9C}"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45442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75964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718339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08437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34636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4948787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85384650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55891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89973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79951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B7B019E2-B958-44A4-91FB-DC9BC9282669}" type="datetimeFigureOut">
              <a:rPr lang="ru-RU" smtClean="0"/>
              <a:t>10.12.2018</a:t>
            </a:fld>
            <a:endParaRPr lang="ru-RU"/>
          </a:p>
        </p:txBody>
      </p:sp>
      <p:sp>
        <p:nvSpPr>
          <p:cNvPr id="8" name="Slide Number Placeholder 7"/>
          <p:cNvSpPr>
            <a:spLocks noGrp="1"/>
          </p:cNvSpPr>
          <p:nvPr>
            <p:ph type="sldNum" sz="quarter" idx="11"/>
          </p:nvPr>
        </p:nvSpPr>
        <p:spPr/>
        <p:txBody>
          <a:bodyPr/>
          <a:lstStyle/>
          <a:p>
            <a:fld id="{C2290BAB-2A5A-4A33-B022-F3FB34EE0A9C}"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44679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70638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39742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787573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301632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297889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969915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4720500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693345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7897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B019E2-B958-44A4-91FB-DC9BC9282669}" type="datetimeFigureOut">
              <a:rPr lang="ru-RU" smtClean="0"/>
              <a:t>10.12.2018</a:t>
            </a:fld>
            <a:endParaRPr lang="ru-RU"/>
          </a:p>
        </p:txBody>
      </p:sp>
      <p:sp>
        <p:nvSpPr>
          <p:cNvPr id="6" name="Slide Number Placeholder 5"/>
          <p:cNvSpPr>
            <a:spLocks noGrp="1"/>
          </p:cNvSpPr>
          <p:nvPr>
            <p:ph type="sldNum" sz="quarter" idx="11"/>
          </p:nvPr>
        </p:nvSpPr>
        <p:spPr/>
        <p:txBody>
          <a:bodyPr/>
          <a:lstStyle/>
          <a:p>
            <a:fld id="{C2290BAB-2A5A-4A33-B022-F3FB34EE0A9C}"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562593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4808793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839115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336723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99802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506920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88563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1159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3346421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4269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B7B019E2-B958-44A4-91FB-DC9BC9282669}" type="datetimeFigureOut">
              <a:rPr lang="ru-RU" smtClean="0"/>
              <a:t>10.12.2018</a:t>
            </a:fld>
            <a:endParaRPr lang="ru-RU"/>
          </a:p>
        </p:txBody>
      </p:sp>
      <p:sp>
        <p:nvSpPr>
          <p:cNvPr id="16" name="Slide Number Placeholder 15"/>
          <p:cNvSpPr>
            <a:spLocks noGrp="1"/>
          </p:cNvSpPr>
          <p:nvPr>
            <p:ph type="sldNum" sz="quarter" idx="11"/>
          </p:nvPr>
        </p:nvSpPr>
        <p:spPr/>
        <p:txBody>
          <a:bodyPr/>
          <a:lstStyle/>
          <a:p>
            <a:fld id="{C2290BAB-2A5A-4A33-B022-F3FB34EE0A9C}"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14651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986155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83099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64860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20795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68042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448636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102545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25269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02075"/>
            <a:ext cx="3400425" cy="2949575"/>
            <a:chOff x="0" y="2458"/>
            <a:chExt cx="2142" cy="1858"/>
          </a:xfrm>
        </p:grpSpPr>
        <p:sp>
          <p:nvSpPr>
            <p:cNvPr id="512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51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51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noProof="0" smtClean="0"/>
              <a:t>Образец заголовка</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5132" name="Rectangle 12"/>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5133" name="Rectangle 13"/>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5134" name="Rectangle 14"/>
          <p:cNvSpPr>
            <a:spLocks noGrp="1" noChangeArrowheads="1"/>
          </p:cNvSpPr>
          <p:nvPr>
            <p:ph type="sldNum" sz="quarter" idx="4"/>
          </p:nvPr>
        </p:nvSpPr>
        <p:spPr/>
        <p:txBody>
          <a:bodyPr/>
          <a:lstStyle>
            <a:lvl1pPr>
              <a:defRPr/>
            </a:lvl1pPr>
          </a:lstStyle>
          <a:p>
            <a:fld id="{9D0A33C2-E714-4F20-81AC-086BC8A6657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88004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B7B019E2-B958-44A4-91FB-DC9BC9282669}" type="datetimeFigureOut">
              <a:rPr lang="ru-RU" smtClean="0"/>
              <a:t>10.12.2018</a:t>
            </a:fld>
            <a:endParaRPr lang="ru-RU"/>
          </a:p>
        </p:txBody>
      </p:sp>
      <p:sp>
        <p:nvSpPr>
          <p:cNvPr id="14" name="Slide Number Placeholder 13"/>
          <p:cNvSpPr>
            <a:spLocks noGrp="1"/>
          </p:cNvSpPr>
          <p:nvPr>
            <p:ph type="sldNum" sz="quarter" idx="11"/>
          </p:nvPr>
        </p:nvSpPr>
        <p:spPr/>
        <p:txBody>
          <a:bodyPr/>
          <a:lstStyle/>
          <a:p>
            <a:fld id="{C2290BAB-2A5A-4A33-B022-F3FB34EE0A9C}"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88E0EC-89C0-4CAB-AEFA-5AB8F2A4D65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35797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DD69F74-CB0D-43F2-9D4C-A90FCB257EF1}"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61670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644FFC2-5F53-4C0B-9AD3-D0057CE957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857369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C827ED4E-208B-48A8-835C-478619336D9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241442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D2159B7F-C277-4AAA-9873-43EBBFB76D3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34711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A6EB3268-D62C-46E2-B05D-6591B905EA34}"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77175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641AA2-69A6-4629-915F-E012B184B90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282640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B8E19ACF-2D34-4C67-9420-5B8816AA42D0}"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3565097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94A2FE3-296A-4CD2-ABE5-A1E99C9AA80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367952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89A6D78-D508-4091-8287-1C21FECB0AC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2815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7B019E2-B958-44A4-91FB-DC9BC9282669}" type="datetimeFigureOut">
              <a:rPr lang="ru-RU" smtClean="0"/>
              <a:t>10.12.2018</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C2290BAB-2A5A-4A33-B022-F3FB34EE0A9C}"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517869447"/>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2630777297"/>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3385394020"/>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417818834"/>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728403532"/>
      </p:ext>
    </p:extLst>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532561467"/>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751619177"/>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2636320347"/>
      </p:ext>
    </p:extLst>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2190508127"/>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2554775736"/>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3799392366"/>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3355147542"/>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2581181407"/>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411978489"/>
      </p:ext>
    </p:extLst>
  </p:cSld>
  <p:clrMap bg1="dk2" tx1="lt1" bg2="dk1"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3107088820"/>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3845938463"/>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570350878"/>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698541207"/>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3299183092"/>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2167906211"/>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014385507"/>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3000008269"/>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565781379"/>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991285146"/>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612549259"/>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ru-RU" smtClean="0">
                <a:solidFill>
                  <a:srgbClr val="FFFFFF"/>
                </a:solidFill>
              </a:endParaRPr>
            </a:p>
          </p:txBody>
        </p:sp>
      </p:grpSp>
      <p:sp>
        <p:nvSpPr>
          <p:cNvPr id="41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41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ru-RU" smtClean="0">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7D475579-DDC1-4D13-95A3-F8CA11836183}" type="slidenum">
              <a:rPr lang="ru-RU" smtClean="0">
                <a:solidFill>
                  <a:srgbClr val="FFFFFF"/>
                </a:solidFill>
              </a:rPr>
              <a:pPr fontAlgn="base">
                <a:spcBef>
                  <a:spcPct val="0"/>
                </a:spcBef>
                <a:spcAft>
                  <a:spcPct val="0"/>
                </a:spcAft>
              </a:pPr>
              <a:t>‹#›</a:t>
            </a:fld>
            <a:endParaRPr lang="ru-RU" smtClean="0">
              <a:solidFill>
                <a:srgbClr val="FFFFFF"/>
              </a:solidFill>
            </a:endParaRPr>
          </a:p>
        </p:txBody>
      </p:sp>
    </p:spTree>
    <p:extLst>
      <p:ext uri="{BB962C8B-B14F-4D97-AF65-F5344CB8AC3E}">
        <p14:creationId xmlns:p14="http://schemas.microsoft.com/office/powerpoint/2010/main" val="1643490180"/>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ольник 1"/>
          <p:cNvSpPr>
            <a:spLocks noChangeArrowheads="1"/>
          </p:cNvSpPr>
          <p:nvPr/>
        </p:nvSpPr>
        <p:spPr bwMode="auto">
          <a:xfrm>
            <a:off x="179388" y="188913"/>
            <a:ext cx="87137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kumimoji="1" lang="ru-RU" dirty="0">
                <a:solidFill>
                  <a:srgbClr val="FFFF00"/>
                </a:solidFill>
              </a:rPr>
              <a:t>МИНИСТЕРСТВО </a:t>
            </a:r>
            <a:r>
              <a:rPr kumimoji="1" lang="en-US" dirty="0">
                <a:solidFill>
                  <a:srgbClr val="FFFF00"/>
                </a:solidFill>
              </a:rPr>
              <a:t> </a:t>
            </a:r>
            <a:r>
              <a:rPr kumimoji="1" lang="ru-RU" dirty="0">
                <a:solidFill>
                  <a:srgbClr val="FFFF00"/>
                </a:solidFill>
              </a:rPr>
              <a:t>ОБРАЗОВАНИЯ И НАУКИ РОССИЙСКОЙ ФЕДЕРАЦИИ</a:t>
            </a:r>
          </a:p>
          <a:p>
            <a:pPr algn="ctr"/>
            <a:r>
              <a:rPr kumimoji="1" lang="ru-RU" dirty="0">
                <a:solidFill>
                  <a:srgbClr val="FFFF00"/>
                </a:solidFill>
              </a:rPr>
              <a:t>ФЕДЕРАЛЬНОЕ ГОСУДАРСТВЕННОЕ БЮДЖЕТНОЕ ОБРАЗОВАТЕЛЬНОЕ</a:t>
            </a:r>
          </a:p>
          <a:p>
            <a:pPr algn="ctr"/>
            <a:r>
              <a:rPr kumimoji="1" lang="ru-RU" dirty="0">
                <a:solidFill>
                  <a:srgbClr val="FFFF00"/>
                </a:solidFill>
              </a:rPr>
              <a:t>УЧРЕЖДЕНИЕ ВЫСШЕГО ОБРАЗОВАНИЯ</a:t>
            </a:r>
          </a:p>
          <a:p>
            <a:pPr algn="ctr"/>
            <a:r>
              <a:rPr kumimoji="1" lang="ru-RU" dirty="0">
                <a:solidFill>
                  <a:srgbClr val="FFFF00"/>
                </a:solidFill>
              </a:rPr>
              <a:t>«РОСТОВСКИЙ ГОСУДАРСТВЕННЫЙ ЭКОНОМИЧЕСКИЙ УНИВЕРСИТЕТ (РИНХ)»</a:t>
            </a:r>
            <a:endParaRPr lang="ru-RU" dirty="0"/>
          </a:p>
        </p:txBody>
      </p:sp>
      <p:sp>
        <p:nvSpPr>
          <p:cNvPr id="3075" name="Прямоугольник 2"/>
          <p:cNvSpPr>
            <a:spLocks noChangeArrowheads="1"/>
          </p:cNvSpPr>
          <p:nvPr/>
        </p:nvSpPr>
        <p:spPr bwMode="auto">
          <a:xfrm>
            <a:off x="3241674" y="3256598"/>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ru-RU" sz="1400" dirty="0">
                <a:solidFill>
                  <a:srgbClr val="FFFF00"/>
                </a:solidFill>
              </a:rPr>
              <a:t>ЮРИДИЧЕСКИЙ ФАКУЛЬТЕТ </a:t>
            </a:r>
            <a:endParaRPr lang="ru-RU" sz="1400" dirty="0"/>
          </a:p>
        </p:txBody>
      </p:sp>
      <p:sp>
        <p:nvSpPr>
          <p:cNvPr id="4" name="Прямоугольник 3"/>
          <p:cNvSpPr/>
          <p:nvPr/>
        </p:nvSpPr>
        <p:spPr>
          <a:xfrm>
            <a:off x="277018" y="3592513"/>
            <a:ext cx="8713788" cy="368300"/>
          </a:xfrm>
          <a:prstGeom prst="rect">
            <a:avLst/>
          </a:prstGeom>
        </p:spPr>
        <p:txBody>
          <a:bodyPr>
            <a:spAutoFit/>
          </a:bodyPr>
          <a:lstStyle/>
          <a:p>
            <a:pPr algn="ctr">
              <a:defRPr/>
            </a:pPr>
            <a:r>
              <a:rPr lang="ru-RU" b="1" dirty="0">
                <a:solidFill>
                  <a:srgbClr val="FFFF00"/>
                </a:solidFill>
                <a:effectLst>
                  <a:outerShdw blurRad="38100" dist="38100" dir="2700000" algn="tl">
                    <a:srgbClr val="000000"/>
                  </a:outerShdw>
                </a:effectLst>
              </a:rPr>
              <a:t>КАФЕДРА СУДЕБНОЙ ЭКСПЕРТИЗЫ И КРИМИНАЛИСТИКИ</a:t>
            </a:r>
            <a:endParaRPr lang="en-US" b="1" dirty="0">
              <a:solidFill>
                <a:srgbClr val="FFFF00"/>
              </a:solidFill>
              <a:effectLst>
                <a:outerShdw blurRad="38100" dist="38100" dir="2700000" algn="tl">
                  <a:srgbClr val="000000"/>
                </a:outerShdw>
              </a:effectLst>
            </a:endParaRPr>
          </a:p>
        </p:txBody>
      </p:sp>
      <p:sp>
        <p:nvSpPr>
          <p:cNvPr id="5" name="Прямоугольник 4"/>
          <p:cNvSpPr/>
          <p:nvPr/>
        </p:nvSpPr>
        <p:spPr>
          <a:xfrm>
            <a:off x="2970637" y="4168538"/>
            <a:ext cx="3326552" cy="369332"/>
          </a:xfrm>
          <a:prstGeom prst="rect">
            <a:avLst/>
          </a:prstGeom>
        </p:spPr>
        <p:txBody>
          <a:bodyPr wrap="none">
            <a:spAutoFit/>
          </a:bodyPr>
          <a:lstStyle/>
          <a:p>
            <a:pPr algn="ctr"/>
            <a:r>
              <a:rPr lang="ru-RU" b="1" dirty="0">
                <a:solidFill>
                  <a:srgbClr val="00B050"/>
                </a:solidFill>
              </a:rPr>
              <a:t>ИНФОРМАЦИОННЫЙ МАТЕРИАЛ</a:t>
            </a:r>
          </a:p>
        </p:txBody>
      </p:sp>
      <p:sp>
        <p:nvSpPr>
          <p:cNvPr id="3078" name="Прямоугольник 5"/>
          <p:cNvSpPr>
            <a:spLocks noChangeArrowheads="1"/>
          </p:cNvSpPr>
          <p:nvPr/>
        </p:nvSpPr>
        <p:spPr bwMode="auto">
          <a:xfrm>
            <a:off x="241300" y="4797152"/>
            <a:ext cx="8785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3200" b="1" dirty="0" smtClean="0">
                <a:solidFill>
                  <a:srgbClr val="FFC000"/>
                </a:solidFill>
              </a:rPr>
              <a:t>«</a:t>
            </a:r>
            <a:r>
              <a:rPr lang="ru-RU" sz="3200" b="1" dirty="0">
                <a:solidFill>
                  <a:srgbClr val="FFC000"/>
                </a:solidFill>
                <a:cs typeface="Aharoni" pitchFamily="2" charset="-79"/>
              </a:rPr>
              <a:t>КРИМИНАЛИСТИЧЕСКАЯ ИДЕНТИФИКАЦИЯ И ДИАГНОСТИКА</a:t>
            </a:r>
            <a:r>
              <a:rPr lang="ru-RU" sz="3200" b="1" dirty="0" smtClean="0">
                <a:solidFill>
                  <a:srgbClr val="FFC000"/>
                </a:solidFill>
              </a:rPr>
              <a:t>»</a:t>
            </a:r>
            <a:endParaRPr lang="ru-RU" sz="3200" b="1" dirty="0">
              <a:solidFill>
                <a:srgbClr val="FFC000"/>
              </a:solidFill>
            </a:endParaRPr>
          </a:p>
        </p:txBody>
      </p:sp>
      <p:pic>
        <p:nvPicPr>
          <p:cNvPr id="3079" name="Picture 8" descr="C:\Users\Leon\Desktop\ЛОГОТИП РИНХ.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268" y="16288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557620"/>
      </p:ext>
    </p:extLst>
  </p:cSld>
  <p:clrMapOvr>
    <a:masterClrMapping/>
  </p:clrMapOvr>
  <p:transition spd="slow" advTm="1683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179388" y="277813"/>
            <a:ext cx="8785225" cy="6391275"/>
          </a:xfrm>
        </p:spPr>
        <p:txBody>
          <a:bodyPr/>
          <a:lstStyle/>
          <a:p>
            <a:r>
              <a:rPr lang="ru-RU" sz="2800" dirty="0">
                <a:solidFill>
                  <a:srgbClr val="FF0000"/>
                </a:solidFill>
              </a:rPr>
              <a:t>Идентифицирующие </a:t>
            </a:r>
            <a:r>
              <a:rPr lang="ru-RU" sz="2800" dirty="0">
                <a:solidFill>
                  <a:srgbClr val="FFC000"/>
                </a:solidFill>
              </a:rPr>
              <a:t>– это те объекты, с помощью которых устанавливаются тождество. Они служат материалом для отождествления. Идентифицирующих объектов может быть несколько. В качестве таких объектов выступают различного рода отображения идентифицируемого объекта - следы рук, следы ног, следы инструмента, фотокарточка и другие.</a:t>
            </a:r>
            <a:br>
              <a:rPr lang="ru-RU" sz="2800" dirty="0">
                <a:solidFill>
                  <a:srgbClr val="FFC000"/>
                </a:solidFill>
              </a:rPr>
            </a:br>
            <a:r>
              <a:rPr lang="ru-RU" sz="2800" dirty="0">
                <a:solidFill>
                  <a:srgbClr val="FFC000"/>
                </a:solidFill>
              </a:rPr>
              <a:t> При отождествлении обычно сравнивают идентифицируемый объект с его отображением.</a:t>
            </a:r>
          </a:p>
        </p:txBody>
      </p:sp>
    </p:spTree>
    <p:extLst>
      <p:ext uri="{BB962C8B-B14F-4D97-AF65-F5344CB8AC3E}">
        <p14:creationId xmlns:p14="http://schemas.microsoft.com/office/powerpoint/2010/main" val="4017525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ru-RU" sz="3200" dirty="0">
                <a:solidFill>
                  <a:srgbClr val="FFC000"/>
                </a:solidFill>
              </a:rPr>
              <a:t>Идентификационные признаки подразделяются на общие и частные.</a:t>
            </a:r>
            <a:r>
              <a:rPr lang="ru-RU" sz="4000" dirty="0">
                <a:solidFill>
                  <a:srgbClr val="FFC000"/>
                </a:solidFill>
              </a:rPr>
              <a:t> </a:t>
            </a:r>
          </a:p>
        </p:txBody>
      </p:sp>
      <p:sp>
        <p:nvSpPr>
          <p:cNvPr id="15363" name="Rectangle 3"/>
          <p:cNvSpPr>
            <a:spLocks noGrp="1" noChangeArrowheads="1"/>
          </p:cNvSpPr>
          <p:nvPr>
            <p:ph type="body" idx="1"/>
          </p:nvPr>
        </p:nvSpPr>
        <p:spPr>
          <a:xfrm>
            <a:off x="179388" y="1600200"/>
            <a:ext cx="8785225" cy="5068888"/>
          </a:xfrm>
        </p:spPr>
        <p:style>
          <a:lnRef idx="2">
            <a:schemeClr val="dk1">
              <a:shade val="50000"/>
            </a:schemeClr>
          </a:lnRef>
          <a:fillRef idx="1">
            <a:schemeClr val="dk1"/>
          </a:fillRef>
          <a:effectRef idx="0">
            <a:schemeClr val="dk1"/>
          </a:effectRef>
          <a:fontRef idx="minor">
            <a:schemeClr val="lt1"/>
          </a:fontRef>
        </p:style>
        <p:txBody>
          <a:bodyPr/>
          <a:lstStyle/>
          <a:p>
            <a:pPr>
              <a:lnSpc>
                <a:spcPct val="90000"/>
              </a:lnSpc>
            </a:pPr>
            <a:r>
              <a:rPr lang="ru-RU" sz="2400" i="1" dirty="0">
                <a:solidFill>
                  <a:srgbClr val="FF0000"/>
                </a:solidFill>
                <a:effectLst>
                  <a:outerShdw blurRad="38100" dist="38100" dir="2700000" algn="tl">
                    <a:srgbClr val="FFFFFF"/>
                  </a:outerShdw>
                </a:effectLst>
              </a:rPr>
              <a:t>Общие</a:t>
            </a:r>
            <a:r>
              <a:rPr lang="ru-RU" sz="2400" dirty="0">
                <a:solidFill>
                  <a:srgbClr val="FF0000"/>
                </a:solidFill>
                <a:effectLst>
                  <a:outerShdw blurRad="38100" dist="38100" dir="2700000" algn="tl">
                    <a:srgbClr val="FFFFFF"/>
                  </a:outerShdw>
                </a:effectLst>
              </a:rPr>
              <a:t> </a:t>
            </a:r>
            <a:r>
              <a:rPr lang="ru-RU" sz="2400" dirty="0">
                <a:solidFill>
                  <a:srgbClr val="FFC000"/>
                </a:solidFill>
              </a:rPr>
              <a:t>признаки выражают наиболее общие черты, свойства, присущие однородным объектам по их форме, объему, весу, сорту и т.п. Они позволяют выделить определенную группу объектов из других групп. Например, ширина колеи шин автомашины запечатлевшаяся в следе на грунте, укажет нам тип модели автомашины.</a:t>
            </a:r>
          </a:p>
          <a:p>
            <a:pPr>
              <a:lnSpc>
                <a:spcPct val="90000"/>
              </a:lnSpc>
            </a:pPr>
            <a:r>
              <a:rPr lang="ru-RU" sz="2400" i="1" dirty="0">
                <a:solidFill>
                  <a:srgbClr val="FF0000"/>
                </a:solidFill>
                <a:effectLst>
                  <a:outerShdw blurRad="38100" dist="38100" dir="2700000" algn="tl">
                    <a:srgbClr val="FFFFFF"/>
                  </a:outerShdw>
                </a:effectLst>
              </a:rPr>
              <a:t>Частные</a:t>
            </a:r>
            <a:r>
              <a:rPr lang="ru-RU" sz="2400" dirty="0"/>
              <a:t> </a:t>
            </a:r>
            <a:r>
              <a:rPr lang="ru-RU" sz="2400" dirty="0">
                <a:solidFill>
                  <a:srgbClr val="FFC000"/>
                </a:solidFill>
              </a:rPr>
              <a:t>признаки – это конкретно-индивидуальные, детальные признаки, которые в своей неповторимой совокупности выделяют данный объект из ряда подобных. Например, дефекты протектора, отобразившиеся в следе автомашины, могут нам выделить из группы автомашин одной марки ту из них, которая оставила этот след.</a:t>
            </a:r>
          </a:p>
        </p:txBody>
      </p:sp>
    </p:spTree>
    <p:extLst>
      <p:ext uri="{BB962C8B-B14F-4D97-AF65-F5344CB8AC3E}">
        <p14:creationId xmlns:p14="http://schemas.microsoft.com/office/powerpoint/2010/main" val="1513372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ru-RU" sz="2800" dirty="0">
                <a:solidFill>
                  <a:srgbClr val="FFC000"/>
                </a:solidFill>
              </a:rPr>
              <a:t>В основу идентификации положено четыре свойства идентифицируемых объектов:</a:t>
            </a:r>
            <a:r>
              <a:rPr lang="ru-RU" sz="4000" dirty="0">
                <a:solidFill>
                  <a:srgbClr val="FFC000"/>
                </a:solidFill>
              </a:rPr>
              <a:t> </a:t>
            </a:r>
          </a:p>
        </p:txBody>
      </p:sp>
      <p:sp>
        <p:nvSpPr>
          <p:cNvPr id="16387" name="Rectangle 3"/>
          <p:cNvSpPr>
            <a:spLocks noGrp="1" noChangeArrowheads="1"/>
          </p:cNvSpPr>
          <p:nvPr>
            <p:ph type="body" idx="1"/>
          </p:nvPr>
        </p:nvSpPr>
        <p:spPr/>
        <p:txBody>
          <a:bodyPr/>
          <a:lstStyle/>
          <a:p>
            <a:pPr marL="609600" indent="-609600"/>
            <a:r>
              <a:rPr lang="ru-RU" dirty="0">
                <a:solidFill>
                  <a:srgbClr val="FFC000"/>
                </a:solidFill>
              </a:rPr>
              <a:t>Индивидуальность</a:t>
            </a:r>
            <a:r>
              <a:rPr lang="en-US" dirty="0">
                <a:solidFill>
                  <a:srgbClr val="FFC000"/>
                </a:solidFill>
              </a:rPr>
              <a:t>;</a:t>
            </a:r>
            <a:endParaRPr lang="ru-RU" dirty="0">
              <a:solidFill>
                <a:srgbClr val="FFC000"/>
              </a:solidFill>
            </a:endParaRPr>
          </a:p>
          <a:p>
            <a:pPr marL="609600" indent="-609600"/>
            <a:r>
              <a:rPr lang="ru-RU" dirty="0">
                <a:solidFill>
                  <a:srgbClr val="FFC000"/>
                </a:solidFill>
              </a:rPr>
              <a:t>относительная устойчивость</a:t>
            </a:r>
            <a:r>
              <a:rPr lang="en-US" dirty="0">
                <a:solidFill>
                  <a:srgbClr val="FFC000"/>
                </a:solidFill>
              </a:rPr>
              <a:t>;</a:t>
            </a:r>
          </a:p>
          <a:p>
            <a:pPr marL="609600" indent="-609600"/>
            <a:r>
              <a:rPr lang="ru-RU" dirty="0">
                <a:solidFill>
                  <a:srgbClr val="FFC000"/>
                </a:solidFill>
              </a:rPr>
              <a:t>взаимосвязь, взаимозависимость объектов материального мира</a:t>
            </a:r>
            <a:r>
              <a:rPr lang="en-US" dirty="0">
                <a:solidFill>
                  <a:srgbClr val="FFC000"/>
                </a:solidFill>
              </a:rPr>
              <a:t>;</a:t>
            </a:r>
            <a:r>
              <a:rPr lang="ru-RU" dirty="0">
                <a:solidFill>
                  <a:srgbClr val="FFC000"/>
                </a:solidFill>
              </a:rPr>
              <a:t> </a:t>
            </a:r>
          </a:p>
          <a:p>
            <a:pPr marL="609600" indent="-609600"/>
            <a:r>
              <a:rPr lang="ru-RU" dirty="0">
                <a:solidFill>
                  <a:srgbClr val="FFC000"/>
                </a:solidFill>
              </a:rPr>
              <a:t>способность их отражать свои свойства на других объектах. </a:t>
            </a:r>
          </a:p>
        </p:txBody>
      </p:sp>
    </p:spTree>
    <p:extLst>
      <p:ext uri="{BB962C8B-B14F-4D97-AF65-F5344CB8AC3E}">
        <p14:creationId xmlns:p14="http://schemas.microsoft.com/office/powerpoint/2010/main" val="1183684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Тема 2 слайд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92150"/>
            <a:ext cx="8351837"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196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Тема 2 слайд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04813"/>
            <a:ext cx="7405687"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14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50825" y="277813"/>
            <a:ext cx="8713788" cy="1139825"/>
          </a:xfrm>
        </p:spPr>
        <p:txBody>
          <a:bodyPr/>
          <a:lstStyle/>
          <a:p>
            <a:r>
              <a:rPr lang="ru-RU" sz="2400" dirty="0">
                <a:solidFill>
                  <a:srgbClr val="FFC000"/>
                </a:solidFill>
              </a:rPr>
              <a:t>3. Формы и  виды криминалистической идентификации</a:t>
            </a:r>
          </a:p>
        </p:txBody>
      </p:sp>
      <p:sp>
        <p:nvSpPr>
          <p:cNvPr id="36867" name="Rectangle 3"/>
          <p:cNvSpPr>
            <a:spLocks noGrp="1" noChangeArrowheads="1"/>
          </p:cNvSpPr>
          <p:nvPr>
            <p:ph type="body" idx="1"/>
          </p:nvPr>
        </p:nvSpPr>
        <p:spPr>
          <a:xfrm>
            <a:off x="179388" y="1268413"/>
            <a:ext cx="8964612" cy="5589587"/>
          </a:xfrm>
        </p:spPr>
        <p:txBody>
          <a:bodyPr/>
          <a:lstStyle/>
          <a:p>
            <a:pPr>
              <a:lnSpc>
                <a:spcPct val="80000"/>
              </a:lnSpc>
            </a:pPr>
            <a:r>
              <a:rPr lang="ru-RU" sz="2400" dirty="0">
                <a:solidFill>
                  <a:srgbClr val="FFC000"/>
                </a:solidFill>
              </a:rPr>
              <a:t>Различают следующие </a:t>
            </a:r>
            <a:r>
              <a:rPr lang="ru-RU" sz="2400" i="1" dirty="0">
                <a:solidFill>
                  <a:srgbClr val="FFC000"/>
                </a:solidFill>
              </a:rPr>
              <a:t>четыре вида идентификации</a:t>
            </a:r>
            <a:r>
              <a:rPr lang="ru-RU" sz="2400" dirty="0">
                <a:solidFill>
                  <a:srgbClr val="FFC000"/>
                </a:solidFill>
              </a:rPr>
              <a:t>:</a:t>
            </a:r>
          </a:p>
          <a:p>
            <a:pPr>
              <a:lnSpc>
                <a:spcPct val="80000"/>
              </a:lnSpc>
            </a:pPr>
            <a:r>
              <a:rPr lang="ru-RU" sz="2400" dirty="0">
                <a:solidFill>
                  <a:srgbClr val="FFC000"/>
                </a:solidFill>
                <a:effectLst>
                  <a:outerShdw blurRad="38100" dist="38100" dir="2700000" algn="tl">
                    <a:srgbClr val="FFFFFF"/>
                  </a:outerShdw>
                </a:effectLst>
              </a:rPr>
              <a:t>1.</a:t>
            </a:r>
            <a:r>
              <a:rPr lang="ru-RU" sz="2400" dirty="0">
                <a:solidFill>
                  <a:srgbClr val="FFC000"/>
                </a:solidFill>
              </a:rPr>
              <a:t> Установление тождества объекта по его материально-фиксированным отображениям путем специального научного исследования различных следов.</a:t>
            </a:r>
          </a:p>
          <a:p>
            <a:pPr>
              <a:lnSpc>
                <a:spcPct val="80000"/>
              </a:lnSpc>
            </a:pPr>
            <a:r>
              <a:rPr lang="ru-RU" sz="2400" dirty="0">
                <a:solidFill>
                  <a:srgbClr val="FFC000"/>
                </a:solidFill>
              </a:rPr>
              <a:t> </a:t>
            </a:r>
            <a:r>
              <a:rPr lang="ru-RU" sz="2400" dirty="0">
                <a:solidFill>
                  <a:srgbClr val="FFC000"/>
                </a:solidFill>
                <a:effectLst>
                  <a:outerShdw blurRad="38100" dist="38100" dir="2700000" algn="tl">
                    <a:srgbClr val="FFFFFF"/>
                  </a:outerShdw>
                </a:effectLst>
              </a:rPr>
              <a:t>2.</a:t>
            </a:r>
            <a:r>
              <a:rPr lang="ru-RU" sz="2400" dirty="0">
                <a:solidFill>
                  <a:srgbClr val="FFC000"/>
                </a:solidFill>
              </a:rPr>
              <a:t> Установление тождества объекта по ранее сделанному описанию (например, отождествление личности по "словесному портрету").</a:t>
            </a:r>
          </a:p>
          <a:p>
            <a:pPr>
              <a:lnSpc>
                <a:spcPct val="80000"/>
              </a:lnSpc>
            </a:pPr>
            <a:r>
              <a:rPr lang="ru-RU" sz="2400" dirty="0">
                <a:solidFill>
                  <a:srgbClr val="FFC000"/>
                </a:solidFill>
              </a:rPr>
              <a:t> </a:t>
            </a:r>
            <a:r>
              <a:rPr lang="ru-RU" sz="2400" dirty="0">
                <a:solidFill>
                  <a:srgbClr val="FFC000"/>
                </a:solidFill>
                <a:effectLst>
                  <a:outerShdw blurRad="38100" dist="38100" dir="2700000" algn="tl">
                    <a:srgbClr val="FFFFFF"/>
                  </a:outerShdw>
                </a:effectLst>
              </a:rPr>
              <a:t>3.</a:t>
            </a:r>
            <a:r>
              <a:rPr lang="ru-RU" sz="2400" dirty="0">
                <a:solidFill>
                  <a:srgbClr val="FFC000"/>
                </a:solidFill>
              </a:rPr>
              <a:t> Установление тождества объекта по его мысленному образу, сохранившемуся в памяти тех или иных лиц (например, опознанию свидетелем, потерпевшим преступника).</a:t>
            </a:r>
          </a:p>
          <a:p>
            <a:pPr>
              <a:lnSpc>
                <a:spcPct val="80000"/>
              </a:lnSpc>
            </a:pPr>
            <a:r>
              <a:rPr lang="ru-RU" sz="2400" dirty="0">
                <a:solidFill>
                  <a:srgbClr val="FFC000"/>
                </a:solidFill>
              </a:rPr>
              <a:t> </a:t>
            </a:r>
            <a:r>
              <a:rPr lang="ru-RU" sz="2400" dirty="0">
                <a:solidFill>
                  <a:srgbClr val="FFC000"/>
                </a:solidFill>
                <a:effectLst>
                  <a:outerShdw blurRad="38100" dist="38100" dir="2700000" algn="tl">
                    <a:srgbClr val="FFFFFF"/>
                  </a:outerShdw>
                </a:effectLst>
              </a:rPr>
              <a:t>4.</a:t>
            </a:r>
            <a:r>
              <a:rPr lang="ru-RU" sz="2400" dirty="0">
                <a:solidFill>
                  <a:srgbClr val="FFC000"/>
                </a:solidFill>
              </a:rPr>
              <a:t> Установление тождества объекта по признакам единого или общего источника происхождения (установления целого по частям). Например, идентификация по частям лезвия ножа, ножовочного полотна, стекла фары автомашины по осколкам, обнаруженным на месте преступления при наезде и т.п.</a:t>
            </a:r>
          </a:p>
        </p:txBody>
      </p:sp>
    </p:spTree>
    <p:extLst>
      <p:ext uri="{BB962C8B-B14F-4D97-AF65-F5344CB8AC3E}">
        <p14:creationId xmlns:p14="http://schemas.microsoft.com/office/powerpoint/2010/main" val="4017316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Тема 2 слайд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6488" y="328613"/>
            <a:ext cx="4389437" cy="619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2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Тема 2 слайд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76250"/>
            <a:ext cx="8353425" cy="611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253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Тема 2 слайд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33375"/>
            <a:ext cx="6481762" cy="62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128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Тема 2 слайд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404813"/>
            <a:ext cx="7200900" cy="607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22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9388" y="277813"/>
            <a:ext cx="8785225" cy="1139825"/>
          </a:xfrm>
        </p:spPr>
        <p:txBody>
          <a:bodyPr/>
          <a:lstStyle/>
          <a:p>
            <a:pPr algn="ctr"/>
            <a:r>
              <a:rPr lang="ru-RU" sz="2400" dirty="0">
                <a:solidFill>
                  <a:srgbClr val="FFC000"/>
                </a:solidFill>
              </a:rPr>
              <a:t>1. Понятие, сущность и значение криминалистической идентификации в раскрытии и расследовании преступлений.</a:t>
            </a:r>
          </a:p>
        </p:txBody>
      </p:sp>
      <p:sp>
        <p:nvSpPr>
          <p:cNvPr id="10243" name="Rectangle 3"/>
          <p:cNvSpPr>
            <a:spLocks noGrp="1" noChangeArrowheads="1"/>
          </p:cNvSpPr>
          <p:nvPr>
            <p:ph type="body" idx="1"/>
          </p:nvPr>
        </p:nvSpPr>
        <p:spPr>
          <a:xfrm>
            <a:off x="179388" y="1600200"/>
            <a:ext cx="8964612" cy="5257800"/>
          </a:xfrm>
        </p:spPr>
        <p:txBody>
          <a:bodyPr>
            <a:normAutofit/>
          </a:bodyPr>
          <a:lstStyle/>
          <a:p>
            <a:pPr marL="18288" indent="0">
              <a:buNone/>
            </a:pPr>
            <a:r>
              <a:rPr lang="ru-RU" sz="2800" dirty="0">
                <a:solidFill>
                  <a:srgbClr val="FFC000"/>
                </a:solidFill>
              </a:rPr>
              <a:t>Слово "</a:t>
            </a:r>
            <a:r>
              <a:rPr lang="ru-RU" sz="2800" dirty="0">
                <a:solidFill>
                  <a:srgbClr val="FF0000"/>
                </a:solidFill>
                <a:effectLst>
                  <a:outerShdw blurRad="38100" dist="38100" dir="2700000" algn="tl">
                    <a:srgbClr val="FFFFFF"/>
                  </a:outerShdw>
                </a:effectLst>
              </a:rPr>
              <a:t>идентификация</a:t>
            </a:r>
            <a:r>
              <a:rPr lang="ru-RU" sz="2800" dirty="0">
                <a:solidFill>
                  <a:srgbClr val="FFC000"/>
                </a:solidFill>
              </a:rPr>
              <a:t>" происходит от слова "идентичность". </a:t>
            </a:r>
            <a:endParaRPr lang="ru-RU" sz="2800" dirty="0" smtClean="0">
              <a:solidFill>
                <a:srgbClr val="FFC000"/>
              </a:solidFill>
            </a:endParaRPr>
          </a:p>
          <a:p>
            <a:pPr marL="18288" indent="0">
              <a:buNone/>
            </a:pPr>
            <a:r>
              <a:rPr lang="ru-RU" sz="2800" dirty="0" smtClean="0">
                <a:solidFill>
                  <a:srgbClr val="FFC000"/>
                </a:solidFill>
              </a:rPr>
              <a:t>Слово </a:t>
            </a:r>
            <a:r>
              <a:rPr lang="ru-RU" sz="2800" dirty="0">
                <a:solidFill>
                  <a:srgbClr val="FFC000"/>
                </a:solidFill>
              </a:rPr>
              <a:t>же "</a:t>
            </a:r>
            <a:r>
              <a:rPr lang="ru-RU" sz="2800" dirty="0">
                <a:solidFill>
                  <a:srgbClr val="FF0000"/>
                </a:solidFill>
                <a:effectLst>
                  <a:outerShdw blurRad="38100" dist="38100" dir="2700000" algn="tl">
                    <a:srgbClr val="FFFFFF"/>
                  </a:outerShdw>
                </a:effectLst>
              </a:rPr>
              <a:t>идентичность</a:t>
            </a:r>
            <a:r>
              <a:rPr lang="ru-RU" sz="2800" dirty="0">
                <a:solidFill>
                  <a:srgbClr val="FFC000"/>
                </a:solidFill>
              </a:rPr>
              <a:t>" происходит от латинского слова "</a:t>
            </a:r>
            <a:r>
              <a:rPr lang="ru-RU" sz="2800" dirty="0">
                <a:solidFill>
                  <a:srgbClr val="FF0000"/>
                </a:solidFill>
                <a:effectLst>
                  <a:outerShdw blurRad="38100" dist="38100" dir="2700000" algn="tl">
                    <a:srgbClr val="FFFFFF"/>
                  </a:outerShdw>
                </a:effectLst>
              </a:rPr>
              <a:t>IDEN</a:t>
            </a:r>
            <a:r>
              <a:rPr lang="ru-RU" sz="2800">
                <a:solidFill>
                  <a:srgbClr val="FFC000"/>
                </a:solidFill>
              </a:rPr>
              <a:t>", </a:t>
            </a:r>
            <a:r>
              <a:rPr lang="ru-RU" sz="2800" smtClean="0">
                <a:solidFill>
                  <a:srgbClr val="FFC000"/>
                </a:solidFill>
              </a:rPr>
              <a:t>что </a:t>
            </a:r>
            <a:r>
              <a:rPr lang="ru-RU" sz="2800" dirty="0">
                <a:solidFill>
                  <a:srgbClr val="FFC000"/>
                </a:solidFill>
              </a:rPr>
              <a:t>означает тот же. </a:t>
            </a:r>
            <a:endParaRPr lang="ru-RU" sz="2800" dirty="0" smtClean="0">
              <a:solidFill>
                <a:srgbClr val="FFC000"/>
              </a:solidFill>
            </a:endParaRPr>
          </a:p>
          <a:p>
            <a:pPr marL="18288" indent="0">
              <a:buNone/>
            </a:pPr>
            <a:r>
              <a:rPr lang="ru-RU" sz="2800" dirty="0" smtClean="0">
                <a:solidFill>
                  <a:srgbClr val="FFC000"/>
                </a:solidFill>
              </a:rPr>
              <a:t>Таким </a:t>
            </a:r>
            <a:r>
              <a:rPr lang="ru-RU" sz="2800" dirty="0">
                <a:solidFill>
                  <a:srgbClr val="FFC000"/>
                </a:solidFill>
              </a:rPr>
              <a:t>образом, термин "</a:t>
            </a:r>
            <a:r>
              <a:rPr lang="ru-RU" sz="2800" dirty="0">
                <a:solidFill>
                  <a:srgbClr val="FF0000"/>
                </a:solidFill>
              </a:rPr>
              <a:t>идентичность</a:t>
            </a:r>
            <a:r>
              <a:rPr lang="ru-RU" sz="2800" dirty="0">
                <a:solidFill>
                  <a:srgbClr val="FFC000"/>
                </a:solidFill>
              </a:rPr>
              <a:t>" соответствует русскому слову "тождественность", а сам процесс установления тождества принято назвать термином "идентификация«, по-русски "</a:t>
            </a:r>
            <a:r>
              <a:rPr lang="ru-RU" sz="2800" dirty="0">
                <a:solidFill>
                  <a:srgbClr val="FF0000"/>
                </a:solidFill>
                <a:effectLst>
                  <a:outerShdw blurRad="38100" dist="38100" dir="2700000" algn="tl">
                    <a:srgbClr val="FFFFFF"/>
                  </a:outerShdw>
                </a:effectLst>
              </a:rPr>
              <a:t>отождествление</a:t>
            </a:r>
            <a:r>
              <a:rPr lang="ru-RU" sz="2800" dirty="0">
                <a:solidFill>
                  <a:srgbClr val="FFC000"/>
                </a:solidFill>
              </a:rPr>
              <a:t> ".</a:t>
            </a:r>
          </a:p>
        </p:txBody>
      </p:sp>
    </p:spTree>
    <p:extLst>
      <p:ext uri="{BB962C8B-B14F-4D97-AF65-F5344CB8AC3E}">
        <p14:creationId xmlns:p14="http://schemas.microsoft.com/office/powerpoint/2010/main" val="2338818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ru-RU" sz="4000" dirty="0">
                <a:solidFill>
                  <a:srgbClr val="FFC000"/>
                </a:solidFill>
              </a:rPr>
              <a:t>4. Установление групповой принадлежности объекта. </a:t>
            </a:r>
          </a:p>
        </p:txBody>
      </p:sp>
      <p:sp>
        <p:nvSpPr>
          <p:cNvPr id="23555" name="Rectangle 3"/>
          <p:cNvSpPr>
            <a:spLocks noGrp="1" noChangeArrowheads="1"/>
          </p:cNvSpPr>
          <p:nvPr>
            <p:ph type="body" idx="1"/>
          </p:nvPr>
        </p:nvSpPr>
        <p:spPr/>
        <p:txBody>
          <a:bodyPr/>
          <a:lstStyle/>
          <a:p>
            <a:r>
              <a:rPr lang="ru-RU" sz="2800" dirty="0">
                <a:solidFill>
                  <a:srgbClr val="FFC000"/>
                </a:solidFill>
              </a:rPr>
              <a:t>Под установлением </a:t>
            </a:r>
            <a:r>
              <a:rPr lang="ru-RU" sz="2800" dirty="0">
                <a:solidFill>
                  <a:srgbClr val="FF0000"/>
                </a:solidFill>
                <a:effectLst>
                  <a:outerShdw blurRad="38100" dist="38100" dir="2700000" algn="tl">
                    <a:srgbClr val="FFFFFF"/>
                  </a:outerShdw>
                </a:effectLst>
              </a:rPr>
              <a:t>групповой принадлежности</a:t>
            </a:r>
            <a:r>
              <a:rPr lang="ru-RU" sz="2800" dirty="0"/>
              <a:t> </a:t>
            </a:r>
            <a:r>
              <a:rPr lang="ru-RU" sz="2800" dirty="0">
                <a:solidFill>
                  <a:srgbClr val="FFC000"/>
                </a:solidFill>
              </a:rPr>
              <a:t>в криминалистике понимается отнесение одного или нескольких объектов, имеющих отношение к расследуемому преступлению, к определенной группе объектов. </a:t>
            </a:r>
          </a:p>
          <a:p>
            <a:pPr>
              <a:buFont typeface="Wingdings" pitchFamily="2" charset="2"/>
              <a:buNone/>
            </a:pPr>
            <a:r>
              <a:rPr lang="ru-RU" sz="2800" dirty="0">
                <a:solidFill>
                  <a:srgbClr val="FFC000"/>
                </a:solidFill>
              </a:rPr>
              <a:t>   Например, установление марки автомашины по ширине следа колес, определенной системы, модели огнестрельного оружия по гильзе или пуле.</a:t>
            </a:r>
          </a:p>
        </p:txBody>
      </p:sp>
    </p:spTree>
    <p:extLst>
      <p:ext uri="{BB962C8B-B14F-4D97-AF65-F5344CB8AC3E}">
        <p14:creationId xmlns:p14="http://schemas.microsoft.com/office/powerpoint/2010/main" val="2951662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457200" y="277813"/>
            <a:ext cx="8229600" cy="6246812"/>
          </a:xfrm>
        </p:spPr>
        <p:txBody>
          <a:bodyPr/>
          <a:lstStyle/>
          <a:p>
            <a:r>
              <a:rPr lang="ru-RU" sz="2800" dirty="0">
                <a:solidFill>
                  <a:srgbClr val="FFC000"/>
                </a:solidFill>
              </a:rPr>
              <a:t>Установление групповой принадлежности прежде всего сужает круг объектов поиска. </a:t>
            </a:r>
            <a:br>
              <a:rPr lang="ru-RU" sz="2800" dirty="0">
                <a:solidFill>
                  <a:srgbClr val="FFC000"/>
                </a:solidFill>
              </a:rPr>
            </a:br>
            <a:r>
              <a:rPr lang="ru-RU" sz="2800" dirty="0">
                <a:solidFill>
                  <a:srgbClr val="FFC000"/>
                </a:solidFill>
              </a:rPr>
              <a:t>Установление групповой принадлежности того или иного объекта может являться предпосылкой к определению тождества и является в этом случае ее начальной стадией.</a:t>
            </a:r>
            <a:r>
              <a:rPr lang="ru-RU" dirty="0">
                <a:solidFill>
                  <a:srgbClr val="FFC000"/>
                </a:solidFill>
              </a:rPr>
              <a:t> </a:t>
            </a:r>
          </a:p>
        </p:txBody>
      </p:sp>
    </p:spTree>
    <p:extLst>
      <p:ext uri="{BB962C8B-B14F-4D97-AF65-F5344CB8AC3E}">
        <p14:creationId xmlns:p14="http://schemas.microsoft.com/office/powerpoint/2010/main" val="862691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457200" y="277813"/>
            <a:ext cx="8229600" cy="6246812"/>
          </a:xfrm>
        </p:spPr>
        <p:txBody>
          <a:bodyPr/>
          <a:lstStyle/>
          <a:p>
            <a:r>
              <a:rPr lang="ru-RU" sz="2800" dirty="0"/>
              <a:t> </a:t>
            </a:r>
            <a:r>
              <a:rPr lang="ru-RU" sz="2800" dirty="0">
                <a:solidFill>
                  <a:srgbClr val="FFC000"/>
                </a:solidFill>
              </a:rPr>
              <a:t>Установление </a:t>
            </a:r>
            <a:r>
              <a:rPr lang="ru-RU" sz="2800" dirty="0">
                <a:solidFill>
                  <a:srgbClr val="FF0000"/>
                </a:solidFill>
              </a:rPr>
              <a:t>групповой принадлежности</a:t>
            </a:r>
            <a:r>
              <a:rPr lang="ru-RU" sz="2800" dirty="0"/>
              <a:t> </a:t>
            </a:r>
            <a:r>
              <a:rPr lang="ru-RU" sz="2800" dirty="0">
                <a:solidFill>
                  <a:srgbClr val="FFC000"/>
                </a:solidFill>
              </a:rPr>
              <a:t>объекта - это первый этап для решения основного вопроса криминалистической идентификации - вопроса о тождестве. Установление групповой принадлежности способствует наиболее эффективному проведению первоначальных следственных действий и оперативно-розыскных мероприятий по расследованию преступлений. Установление искомого объекта и его связи с расследуемым событием является одной из важных задач в цепи раскрытия и расследования преступлений.</a:t>
            </a:r>
          </a:p>
        </p:txBody>
      </p:sp>
    </p:spTree>
    <p:extLst>
      <p:ext uri="{BB962C8B-B14F-4D97-AF65-F5344CB8AC3E}">
        <p14:creationId xmlns:p14="http://schemas.microsoft.com/office/powerpoint/2010/main" val="432326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ru-RU" sz="4000" b="1" dirty="0">
                <a:solidFill>
                  <a:srgbClr val="FFC000"/>
                </a:solidFill>
              </a:rPr>
              <a:t>5. Криминалистическая диагностика.</a:t>
            </a:r>
            <a:r>
              <a:rPr lang="ru-RU" sz="4000" dirty="0">
                <a:solidFill>
                  <a:srgbClr val="FFC000"/>
                </a:solidFill>
              </a:rPr>
              <a:t> </a:t>
            </a:r>
          </a:p>
        </p:txBody>
      </p:sp>
      <p:sp>
        <p:nvSpPr>
          <p:cNvPr id="26627" name="Rectangle 3"/>
          <p:cNvSpPr>
            <a:spLocks noGrp="1" noChangeArrowheads="1"/>
          </p:cNvSpPr>
          <p:nvPr>
            <p:ph type="body" idx="1"/>
          </p:nvPr>
        </p:nvSpPr>
        <p:spPr/>
        <p:txBody>
          <a:bodyPr/>
          <a:lstStyle/>
          <a:p>
            <a:r>
              <a:rPr lang="ru-RU" dirty="0">
                <a:solidFill>
                  <a:srgbClr val="FF0000"/>
                </a:solidFill>
                <a:effectLst>
                  <a:outerShdw blurRad="38100" dist="38100" dir="2700000" algn="tl">
                    <a:srgbClr val="FFFFFF"/>
                  </a:outerShdw>
                </a:effectLst>
              </a:rPr>
              <a:t>Диагностика</a:t>
            </a:r>
            <a:r>
              <a:rPr lang="ru-RU" dirty="0"/>
              <a:t> </a:t>
            </a:r>
            <a:r>
              <a:rPr lang="ru-RU" dirty="0">
                <a:solidFill>
                  <a:srgbClr val="FFC000"/>
                </a:solidFill>
              </a:rPr>
              <a:t>означает выявление, различение, определение. Диагностические исследования в науке и практической деятельности людей проводятся для того, чтобы установить определенные свойства и состояния объектов, расшифровать динамику события, понять причину явления. </a:t>
            </a:r>
          </a:p>
        </p:txBody>
      </p:sp>
    </p:spTree>
    <p:extLst>
      <p:ext uri="{BB962C8B-B14F-4D97-AF65-F5344CB8AC3E}">
        <p14:creationId xmlns:p14="http://schemas.microsoft.com/office/powerpoint/2010/main" val="2812895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ru-RU" sz="2800" dirty="0">
                <a:solidFill>
                  <a:srgbClr val="FFC000"/>
                </a:solidFill>
              </a:rPr>
              <a:t>Научные основы криминалистической диагностики составляют:</a:t>
            </a:r>
          </a:p>
        </p:txBody>
      </p:sp>
      <p:sp>
        <p:nvSpPr>
          <p:cNvPr id="41987" name="Rectangle 3"/>
          <p:cNvSpPr>
            <a:spLocks noGrp="1" noChangeArrowheads="1"/>
          </p:cNvSpPr>
          <p:nvPr>
            <p:ph type="body" idx="1"/>
          </p:nvPr>
        </p:nvSpPr>
        <p:spPr>
          <a:xfrm>
            <a:off x="457200" y="1600200"/>
            <a:ext cx="8229600" cy="5068888"/>
          </a:xfrm>
        </p:spPr>
        <p:txBody>
          <a:bodyPr/>
          <a:lstStyle/>
          <a:p>
            <a:r>
              <a:rPr lang="ru-RU" sz="2800" dirty="0"/>
              <a:t> </a:t>
            </a:r>
            <a:r>
              <a:rPr lang="ru-RU" sz="2800" dirty="0">
                <a:solidFill>
                  <a:srgbClr val="FFC000"/>
                </a:solidFill>
              </a:rPr>
              <a:t>возможность познания события по его отображению;</a:t>
            </a:r>
          </a:p>
          <a:p>
            <a:r>
              <a:rPr lang="ru-RU" sz="2800" dirty="0">
                <a:solidFill>
                  <a:srgbClr val="FFC000"/>
                </a:solidFill>
              </a:rPr>
              <a:t>закономерность возникновения </a:t>
            </a:r>
            <a:r>
              <a:rPr lang="ru-RU" sz="2800" dirty="0" err="1">
                <a:solidFill>
                  <a:srgbClr val="FFC000"/>
                </a:solidFill>
              </a:rPr>
              <a:t>криминалистически</a:t>
            </a:r>
            <a:r>
              <a:rPr lang="ru-RU" sz="2800" dirty="0">
                <a:solidFill>
                  <a:srgbClr val="FFC000"/>
                </a:solidFill>
              </a:rPr>
              <a:t> значимой информации;</a:t>
            </a:r>
          </a:p>
          <a:p>
            <a:r>
              <a:rPr lang="ru-RU" sz="2800" dirty="0">
                <a:solidFill>
                  <a:srgbClr val="FFC000"/>
                </a:solidFill>
              </a:rPr>
              <a:t>данные науки криминалистики о типичных моделях отражения механизма преступления (свойства личности, свойства предметов, взаимодействие объектов);</a:t>
            </a:r>
          </a:p>
          <a:p>
            <a:r>
              <a:rPr lang="ru-RU" sz="2800" dirty="0">
                <a:solidFill>
                  <a:srgbClr val="FFC000"/>
                </a:solidFill>
              </a:rPr>
              <a:t>методы и методики криминалистического диагностирования. </a:t>
            </a:r>
          </a:p>
        </p:txBody>
      </p:sp>
    </p:spTree>
    <p:extLst>
      <p:ext uri="{BB962C8B-B14F-4D97-AF65-F5344CB8AC3E}">
        <p14:creationId xmlns:p14="http://schemas.microsoft.com/office/powerpoint/2010/main" val="201959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7813"/>
            <a:ext cx="8229600" cy="918939"/>
          </a:xfrm>
        </p:spPr>
        <p:txBody>
          <a:bodyPr/>
          <a:lstStyle/>
          <a:p>
            <a:r>
              <a:rPr lang="ru-RU" sz="2400" dirty="0">
                <a:solidFill>
                  <a:srgbClr val="FFC000"/>
                </a:solidFill>
              </a:rPr>
              <a:t>Цели криминалистических диагностических исследований:</a:t>
            </a:r>
          </a:p>
        </p:txBody>
      </p:sp>
      <p:sp>
        <p:nvSpPr>
          <p:cNvPr id="43011" name="Rectangle 3"/>
          <p:cNvSpPr>
            <a:spLocks noGrp="1" noChangeArrowheads="1"/>
          </p:cNvSpPr>
          <p:nvPr>
            <p:ph type="body" idx="1"/>
          </p:nvPr>
        </p:nvSpPr>
        <p:spPr>
          <a:xfrm>
            <a:off x="179388" y="1412776"/>
            <a:ext cx="8964612" cy="5256312"/>
          </a:xfrm>
        </p:spPr>
        <p:txBody>
          <a:bodyPr/>
          <a:lstStyle/>
          <a:p>
            <a:pPr lvl="1">
              <a:lnSpc>
                <a:spcPct val="80000"/>
              </a:lnSpc>
            </a:pPr>
            <a:r>
              <a:rPr lang="ru-RU" sz="1800" dirty="0"/>
              <a:t> </a:t>
            </a:r>
            <a:r>
              <a:rPr lang="ru-RU" sz="2400" dirty="0">
                <a:solidFill>
                  <a:srgbClr val="FFC000"/>
                </a:solidFill>
              </a:rPr>
              <a:t>определение свойств и состояния объекта, его соответствия (несоответствия) заданным характеристикам (например, из какого металла изготовлено кольцо; исправен ли замок);</a:t>
            </a:r>
          </a:p>
          <a:p>
            <a:pPr lvl="1">
              <a:lnSpc>
                <a:spcPct val="80000"/>
              </a:lnSpc>
            </a:pPr>
            <a:r>
              <a:rPr lang="ru-RU" sz="2400" dirty="0">
                <a:solidFill>
                  <a:srgbClr val="FFC000"/>
                </a:solidFill>
              </a:rPr>
              <a:t> установление факта и причин изменения первоначального состояния объекта или его несоответствия заданным характеристикам (для исследования обстоятельств действия), например, с какой стороны произведен взлом преграды; подвергались ли документы частичным изменениям;</a:t>
            </a:r>
          </a:p>
          <a:p>
            <a:pPr>
              <a:lnSpc>
                <a:spcPct val="80000"/>
              </a:lnSpc>
            </a:pPr>
            <a:r>
              <a:rPr lang="ru-RU" sz="2400" dirty="0">
                <a:solidFill>
                  <a:srgbClr val="FFC000"/>
                </a:solidFill>
              </a:rPr>
              <a:t>анализ криминальной ситуации: обстоятельств места, време­ни, механизма взаимодействия субъектов, предметов, причинно-следственных связей, механизма преступного события (например, установление механизма возникновения и развития пожара, причинно-следственной связи между коротким замыканием и возникновением пожара). </a:t>
            </a:r>
          </a:p>
        </p:txBody>
      </p:sp>
    </p:spTree>
    <p:extLst>
      <p:ext uri="{BB962C8B-B14F-4D97-AF65-F5344CB8AC3E}">
        <p14:creationId xmlns:p14="http://schemas.microsoft.com/office/powerpoint/2010/main" val="1724379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ru-RU" sz="2400" dirty="0">
                <a:solidFill>
                  <a:srgbClr val="FFC000"/>
                </a:solidFill>
              </a:rPr>
              <a:t>Методологическую основу криминалистической диагностики определяют:</a:t>
            </a:r>
          </a:p>
        </p:txBody>
      </p:sp>
      <p:sp>
        <p:nvSpPr>
          <p:cNvPr id="44035" name="Rectangle 3"/>
          <p:cNvSpPr>
            <a:spLocks noGrp="1" noChangeArrowheads="1"/>
          </p:cNvSpPr>
          <p:nvPr>
            <p:ph type="body" idx="1"/>
          </p:nvPr>
        </p:nvSpPr>
        <p:spPr>
          <a:xfrm>
            <a:off x="0" y="1556792"/>
            <a:ext cx="9144000" cy="5301208"/>
          </a:xfrm>
        </p:spPr>
        <p:txBody>
          <a:bodyPr/>
          <a:lstStyle/>
          <a:p>
            <a:pPr marL="609600" indent="-609600">
              <a:lnSpc>
                <a:spcPct val="80000"/>
              </a:lnSpc>
            </a:pPr>
            <a:r>
              <a:rPr lang="ru-RU" sz="2200" dirty="0">
                <a:solidFill>
                  <a:srgbClr val="FFC000"/>
                </a:solidFill>
              </a:rPr>
              <a:t>принципиальная возможность познания объекта, события по его отображению;</a:t>
            </a:r>
          </a:p>
          <a:p>
            <a:pPr marL="609600" indent="-609600">
              <a:lnSpc>
                <a:spcPct val="80000"/>
              </a:lnSpc>
            </a:pPr>
            <a:r>
              <a:rPr lang="ru-RU" sz="2200" dirty="0">
                <a:solidFill>
                  <a:srgbClr val="FFC000"/>
                </a:solidFill>
              </a:rPr>
              <a:t>сведения об общих закономерностях возникновения доказательств, включая вещественные, как средства отражения </a:t>
            </a:r>
            <a:r>
              <a:rPr lang="ru-RU" sz="2200" dirty="0" err="1">
                <a:solidFill>
                  <a:srgbClr val="FFC000"/>
                </a:solidFill>
              </a:rPr>
              <a:t>криминалистически</a:t>
            </a:r>
            <a:r>
              <a:rPr lang="ru-RU" sz="2200" dirty="0">
                <a:solidFill>
                  <a:srgbClr val="FFC000"/>
                </a:solidFill>
              </a:rPr>
              <a:t> значимой информации;</a:t>
            </a:r>
          </a:p>
          <a:p>
            <a:pPr marL="609600" indent="-609600">
              <a:lnSpc>
                <a:spcPct val="80000"/>
              </a:lnSpc>
            </a:pPr>
            <a:r>
              <a:rPr lang="ru-RU" sz="2200" dirty="0">
                <a:solidFill>
                  <a:srgbClr val="FFC000"/>
                </a:solidFill>
              </a:rPr>
              <a:t>сведения, накопленные криминалистикой о закономерно­стях возникновения исследуемых ею объектов, свойствах и признаках;</a:t>
            </a:r>
          </a:p>
          <a:p>
            <a:pPr marL="609600" indent="-609600">
              <a:lnSpc>
                <a:spcPct val="80000"/>
              </a:lnSpc>
            </a:pPr>
            <a:r>
              <a:rPr lang="ru-RU" sz="2200" dirty="0">
                <a:solidFill>
                  <a:srgbClr val="FFC000"/>
                </a:solidFill>
              </a:rPr>
              <a:t>сведения о типичных моделях отражения действия (события) с учетом объективных свойств взаимодействовавших предме­тов, условий взаимодействия и, при необходимости, свойств личности (физических, психофизиологических и др.);</a:t>
            </a:r>
          </a:p>
          <a:p>
            <a:pPr marL="609600" indent="-609600">
              <a:lnSpc>
                <a:spcPct val="80000"/>
              </a:lnSpc>
            </a:pPr>
            <a:r>
              <a:rPr lang="ru-RU" sz="2200" dirty="0">
                <a:solidFill>
                  <a:srgbClr val="FFC000"/>
                </a:solidFill>
              </a:rPr>
              <a:t>владение методиками исследования объектов криминалистической экспертизы и всем арсеналом необходимых методов (аналогией, моделированием, экстраполяцией, анализом, синтезом, экспериментом и др.) </a:t>
            </a:r>
          </a:p>
        </p:txBody>
      </p:sp>
    </p:spTree>
    <p:extLst>
      <p:ext uri="{BB962C8B-B14F-4D97-AF65-F5344CB8AC3E}">
        <p14:creationId xmlns:p14="http://schemas.microsoft.com/office/powerpoint/2010/main" val="4187722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ru-RU" sz="1800" b="1" dirty="0">
                <a:solidFill>
                  <a:srgbClr val="FFC000"/>
                </a:solidFill>
              </a:rPr>
              <a:t>Задачи, разрешаемые криминалистической диагностикой, подразделяют на </a:t>
            </a:r>
            <a:r>
              <a:rPr lang="ru-RU" sz="1800" b="1" dirty="0">
                <a:solidFill>
                  <a:srgbClr val="FF0000"/>
                </a:solidFill>
              </a:rPr>
              <a:t>простые и сложные, прямые и обратные</a:t>
            </a:r>
            <a:r>
              <a:rPr lang="ru-RU" sz="1800" b="1" dirty="0">
                <a:solidFill>
                  <a:srgbClr val="FFC000"/>
                </a:solidFill>
              </a:rPr>
              <a:t>.</a:t>
            </a:r>
            <a:r>
              <a:rPr lang="ru-RU" sz="1800" dirty="0">
                <a:solidFill>
                  <a:srgbClr val="FFC000"/>
                </a:solidFill>
              </a:rPr>
              <a:t> </a:t>
            </a:r>
          </a:p>
        </p:txBody>
      </p:sp>
      <p:sp>
        <p:nvSpPr>
          <p:cNvPr id="45059" name="Rectangle 3"/>
          <p:cNvSpPr>
            <a:spLocks noGrp="1" noChangeArrowheads="1"/>
          </p:cNvSpPr>
          <p:nvPr>
            <p:ph type="body" idx="1"/>
          </p:nvPr>
        </p:nvSpPr>
        <p:spPr>
          <a:xfrm>
            <a:off x="179512" y="1600200"/>
            <a:ext cx="8785101" cy="5068888"/>
          </a:xfrm>
        </p:spPr>
        <p:txBody>
          <a:bodyPr/>
          <a:lstStyle/>
          <a:p>
            <a:pPr>
              <a:lnSpc>
                <a:spcPct val="80000"/>
              </a:lnSpc>
            </a:pPr>
            <a:r>
              <a:rPr lang="ru-RU" sz="2000" b="1" dirty="0">
                <a:solidFill>
                  <a:srgbClr val="FFC000"/>
                </a:solidFill>
              </a:rPr>
              <a:t>К </a:t>
            </a:r>
            <a:r>
              <a:rPr lang="ru-RU" sz="2000" b="1" dirty="0">
                <a:solidFill>
                  <a:srgbClr val="FF0000"/>
                </a:solidFill>
                <a:effectLst>
                  <a:outerShdw blurRad="38100" dist="38100" dir="2700000" algn="tl">
                    <a:srgbClr val="FFFFFF"/>
                  </a:outerShdw>
                </a:effectLst>
              </a:rPr>
              <a:t>простым</a:t>
            </a:r>
            <a:r>
              <a:rPr lang="ru-RU" sz="2000" b="1" dirty="0">
                <a:solidFill>
                  <a:srgbClr val="FFC000"/>
                </a:solidFill>
              </a:rPr>
              <a:t> диагностическим задачам относятся: </a:t>
            </a:r>
          </a:p>
          <a:p>
            <a:pPr>
              <a:lnSpc>
                <a:spcPct val="80000"/>
              </a:lnSpc>
            </a:pPr>
            <a:r>
              <a:rPr lang="ru-RU" sz="2000" dirty="0">
                <a:solidFill>
                  <a:srgbClr val="FFC000"/>
                </a:solidFill>
              </a:rPr>
              <a:t>1) Диагностирование свойств и состояния объекта, которое непосредст­венно включает:</a:t>
            </a:r>
            <a:endParaRPr lang="ru-RU" sz="2000" b="1" dirty="0">
              <a:solidFill>
                <a:srgbClr val="FFC000"/>
              </a:solidFill>
            </a:endParaRPr>
          </a:p>
          <a:p>
            <a:pPr>
              <a:lnSpc>
                <a:spcPct val="80000"/>
              </a:lnSpc>
            </a:pPr>
            <a:r>
              <a:rPr lang="ru-RU" sz="2000" b="1" dirty="0">
                <a:solidFill>
                  <a:srgbClr val="FFC000"/>
                </a:solidFill>
              </a:rPr>
              <a:t>• исследование свойств объекта, его соответствие определенным (заданным, установленным стандартом) характеристикам;</a:t>
            </a:r>
            <a:endParaRPr lang="ru-RU" sz="2000" dirty="0">
              <a:solidFill>
                <a:srgbClr val="FFC000"/>
              </a:solidFill>
            </a:endParaRPr>
          </a:p>
          <a:p>
            <a:pPr>
              <a:lnSpc>
                <a:spcPct val="80000"/>
              </a:lnSpc>
            </a:pPr>
            <a:r>
              <a:rPr lang="ru-RU" sz="2000" dirty="0">
                <a:solidFill>
                  <a:srgbClr val="FFC000"/>
                </a:solidFill>
              </a:rPr>
              <a:t>• определение фактического состояния объекта, наличия или отсутствия каких-либо отклонений от его нормального состояния;</a:t>
            </a:r>
          </a:p>
          <a:p>
            <a:pPr>
              <a:lnSpc>
                <a:spcPct val="80000"/>
              </a:lnSpc>
            </a:pPr>
            <a:r>
              <a:rPr lang="ru-RU" sz="2000" dirty="0">
                <a:solidFill>
                  <a:srgbClr val="FFC000"/>
                </a:solidFill>
              </a:rPr>
              <a:t>• установление первоначального состояния объекта;</a:t>
            </a:r>
          </a:p>
          <a:p>
            <a:pPr>
              <a:lnSpc>
                <a:spcPct val="80000"/>
              </a:lnSpc>
            </a:pPr>
            <a:r>
              <a:rPr lang="ru-RU" sz="2000" dirty="0">
                <a:solidFill>
                  <a:srgbClr val="FFC000"/>
                </a:solidFill>
              </a:rPr>
              <a:t>• определение причин и условий изменения свойств (состояния) объекта.</a:t>
            </a:r>
          </a:p>
          <a:p>
            <a:pPr>
              <a:lnSpc>
                <a:spcPct val="80000"/>
              </a:lnSpc>
            </a:pPr>
            <a:r>
              <a:rPr lang="ru-RU" sz="2000" dirty="0">
                <a:solidFill>
                  <a:srgbClr val="FFC000"/>
                </a:solidFill>
              </a:rPr>
              <a:t>2) Диагностирование свойств и состояния объекта по его отображению включает:</a:t>
            </a:r>
          </a:p>
          <a:p>
            <a:pPr>
              <a:lnSpc>
                <a:spcPct val="80000"/>
              </a:lnSpc>
            </a:pPr>
            <a:r>
              <a:rPr lang="ru-RU" sz="2000" dirty="0">
                <a:solidFill>
                  <a:srgbClr val="FFC000"/>
                </a:solidFill>
              </a:rPr>
              <a:t>• определение степени информативности следа;</a:t>
            </a:r>
          </a:p>
          <a:p>
            <a:pPr>
              <a:lnSpc>
                <a:spcPct val="80000"/>
              </a:lnSpc>
            </a:pPr>
            <a:r>
              <a:rPr lang="ru-RU" sz="2000" dirty="0">
                <a:solidFill>
                  <a:srgbClr val="FFC000"/>
                </a:solidFill>
              </a:rPr>
              <a:t>• установление свойств и состояния объекта в момент воз­никновения отображения;</a:t>
            </a:r>
          </a:p>
          <a:p>
            <a:pPr>
              <a:lnSpc>
                <a:spcPct val="80000"/>
              </a:lnSpc>
            </a:pPr>
            <a:r>
              <a:rPr lang="ru-RU" sz="2000" dirty="0">
                <a:solidFill>
                  <a:srgbClr val="FFC000"/>
                </a:solidFill>
              </a:rPr>
              <a:t>• определение причины изменения свойств или состояния</a:t>
            </a:r>
          </a:p>
          <a:p>
            <a:pPr>
              <a:lnSpc>
                <a:spcPct val="80000"/>
              </a:lnSpc>
            </a:pPr>
            <a:r>
              <a:rPr lang="ru-RU" sz="2000" dirty="0">
                <a:solidFill>
                  <a:srgbClr val="FFC000"/>
                </a:solidFill>
              </a:rPr>
              <a:t>объекта.</a:t>
            </a:r>
          </a:p>
        </p:txBody>
      </p:sp>
    </p:spTree>
    <p:extLst>
      <p:ext uri="{BB962C8B-B14F-4D97-AF65-F5344CB8AC3E}">
        <p14:creationId xmlns:p14="http://schemas.microsoft.com/office/powerpoint/2010/main" val="3517715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a:xfrm>
            <a:off x="457200" y="277813"/>
            <a:ext cx="8229600" cy="6580187"/>
          </a:xfrm>
        </p:spPr>
        <p:txBody>
          <a:bodyPr/>
          <a:lstStyle/>
          <a:p>
            <a:r>
              <a:rPr lang="ru-RU" sz="2000" i="1" dirty="0">
                <a:solidFill>
                  <a:srgbClr val="FF0000"/>
                </a:solidFill>
              </a:rPr>
              <a:t>Сложные </a:t>
            </a:r>
            <a:r>
              <a:rPr lang="ru-RU" sz="2000" i="1" dirty="0">
                <a:solidFill>
                  <a:srgbClr val="FFC000"/>
                </a:solidFill>
              </a:rPr>
              <a:t>(составные) диагностические задачи — </a:t>
            </a:r>
            <a:r>
              <a:rPr lang="ru-RU" sz="2000" dirty="0">
                <a:solidFill>
                  <a:srgbClr val="FFC000"/>
                </a:solidFill>
              </a:rPr>
              <a:t>исследова­ние механизмов, событий, процессов и действий по результатам (объектам, отображениям):</a:t>
            </a:r>
            <a:br>
              <a:rPr lang="ru-RU" sz="2000" dirty="0">
                <a:solidFill>
                  <a:srgbClr val="FFC000"/>
                </a:solidFill>
              </a:rPr>
            </a:br>
            <a:r>
              <a:rPr lang="ru-RU" sz="2000" dirty="0">
                <a:solidFill>
                  <a:srgbClr val="FFC000"/>
                </a:solidFill>
              </a:rPr>
              <a:t>• определение механизма события, процесса, действия, возможность судить о механизме и обстоятельствах события по его результатам (последствиям, отображениям), отдельный этапам (стадиям, фрагментам) события; установление механизма события в его динамике; установление возможности (невозможности) совершения определенных действий при определенных условиях; установление соответствие (несоответствия) действий специальным правилам;</a:t>
            </a:r>
            <a:r>
              <a:rPr lang="ru-RU" sz="2000" b="1" dirty="0">
                <a:solidFill>
                  <a:srgbClr val="FFC000"/>
                </a:solidFill>
              </a:rPr>
              <a:t/>
            </a:r>
            <a:br>
              <a:rPr lang="ru-RU" sz="2000" b="1" dirty="0">
                <a:solidFill>
                  <a:srgbClr val="FFC000"/>
                </a:solidFill>
              </a:rPr>
            </a:br>
            <a:r>
              <a:rPr lang="ru-RU" sz="2000" b="1" dirty="0">
                <a:solidFill>
                  <a:srgbClr val="FFC000"/>
                </a:solidFill>
              </a:rPr>
              <a:t>• определение условий (обстановки): времени (периода) или хронологической последовательности действия (события) определение места действия (его локализация, границы) позиции участников; определение иных условий;</a:t>
            </a:r>
            <a:r>
              <a:rPr lang="ru-RU" sz="2000" dirty="0">
                <a:solidFill>
                  <a:srgbClr val="FFC000"/>
                </a:solidFill>
              </a:rPr>
              <a:t/>
            </a:r>
            <a:br>
              <a:rPr lang="ru-RU" sz="2000" dirty="0">
                <a:solidFill>
                  <a:srgbClr val="FFC000"/>
                </a:solidFill>
              </a:rPr>
            </a:br>
            <a:r>
              <a:rPr lang="ru-RU" sz="2000" dirty="0">
                <a:solidFill>
                  <a:srgbClr val="FFC000"/>
                </a:solidFill>
              </a:rPr>
              <a:t>• определение причинно-следственных связей между действиям и наступившими последствиями.</a:t>
            </a:r>
          </a:p>
        </p:txBody>
      </p:sp>
    </p:spTree>
    <p:extLst>
      <p:ext uri="{BB962C8B-B14F-4D97-AF65-F5344CB8AC3E}">
        <p14:creationId xmlns:p14="http://schemas.microsoft.com/office/powerpoint/2010/main" val="3415614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277813"/>
            <a:ext cx="9144000" cy="774700"/>
          </a:xfrm>
        </p:spPr>
        <p:txBody>
          <a:bodyPr/>
          <a:lstStyle/>
          <a:p>
            <a:r>
              <a:rPr lang="ru-RU" sz="2000" b="1" dirty="0">
                <a:solidFill>
                  <a:srgbClr val="FFC000"/>
                </a:solidFill>
              </a:rPr>
              <a:t>Диагностическое исследование состоит из ряда этапов, причем количество этапов определяется сложностью решаемой задачи:</a:t>
            </a:r>
          </a:p>
        </p:txBody>
      </p:sp>
      <p:sp>
        <p:nvSpPr>
          <p:cNvPr id="48131" name="Rectangle 3"/>
          <p:cNvSpPr>
            <a:spLocks noGrp="1" noChangeArrowheads="1"/>
          </p:cNvSpPr>
          <p:nvPr>
            <p:ph type="body" idx="1"/>
          </p:nvPr>
        </p:nvSpPr>
        <p:spPr>
          <a:xfrm>
            <a:off x="179388" y="1125538"/>
            <a:ext cx="8964612" cy="5732462"/>
          </a:xfrm>
        </p:spPr>
        <p:txBody>
          <a:bodyPr/>
          <a:lstStyle/>
          <a:p>
            <a:pPr>
              <a:lnSpc>
                <a:spcPct val="80000"/>
              </a:lnSpc>
            </a:pPr>
            <a:r>
              <a:rPr lang="ru-RU" sz="2000" dirty="0">
                <a:solidFill>
                  <a:srgbClr val="FF0000"/>
                </a:solidFill>
                <a:effectLst>
                  <a:outerShdw blurRad="38100" dist="38100" dir="2700000" algn="tl">
                    <a:srgbClr val="FFFFFF"/>
                  </a:outerShdw>
                </a:effectLst>
              </a:rPr>
              <a:t>1.</a:t>
            </a:r>
            <a:r>
              <a:rPr lang="ru-RU" sz="2000" dirty="0"/>
              <a:t> </a:t>
            </a:r>
            <a:r>
              <a:rPr lang="ru-RU" sz="2000" dirty="0">
                <a:solidFill>
                  <a:srgbClr val="FFC000"/>
                </a:solidFill>
              </a:rPr>
              <a:t>Формулирование задачи диагностического исследования.</a:t>
            </a:r>
          </a:p>
          <a:p>
            <a:pPr>
              <a:lnSpc>
                <a:spcPct val="80000"/>
              </a:lnSpc>
            </a:pPr>
            <a:r>
              <a:rPr lang="ru-RU" sz="2000" dirty="0">
                <a:solidFill>
                  <a:srgbClr val="FF0000"/>
                </a:solidFill>
                <a:effectLst>
                  <a:outerShdw blurRad="38100" dist="38100" dir="2700000" algn="tl">
                    <a:srgbClr val="FFFFFF"/>
                  </a:outerShdw>
                </a:effectLst>
              </a:rPr>
              <a:t>2.</a:t>
            </a:r>
            <a:r>
              <a:rPr lang="ru-RU" sz="2000" dirty="0"/>
              <a:t> </a:t>
            </a:r>
            <a:r>
              <a:rPr lang="ru-RU" sz="2000" dirty="0">
                <a:solidFill>
                  <a:srgbClr val="FFC000"/>
                </a:solidFill>
              </a:rPr>
              <a:t>Решение простой диагностической задачи</a:t>
            </a:r>
            <a:r>
              <a:rPr lang="ru-RU" sz="2000" i="1" dirty="0">
                <a:solidFill>
                  <a:srgbClr val="FFC000"/>
                </a:solidFill>
              </a:rPr>
              <a:t>. </a:t>
            </a:r>
            <a:r>
              <a:rPr lang="ru-RU" sz="2000" dirty="0">
                <a:solidFill>
                  <a:srgbClr val="FFC000"/>
                </a:solidFill>
              </a:rPr>
              <a:t>Для этого изуча­ют признаки объекта и по ним определяют его свойства и состояния; например, устанавливают химический состав микрочастиц взрывчатого вещества с места происшествия. Если ставится только эта задача — исследование заканчивается. В случае, когда простая задача служит для решения более сложной, — переходят к следующему этапу.</a:t>
            </a:r>
          </a:p>
          <a:p>
            <a:pPr>
              <a:lnSpc>
                <a:spcPct val="80000"/>
              </a:lnSpc>
            </a:pPr>
            <a:r>
              <a:rPr lang="ru-RU" sz="2000" dirty="0">
                <a:solidFill>
                  <a:srgbClr val="FF0000"/>
                </a:solidFill>
                <a:effectLst>
                  <a:outerShdw blurRad="38100" dist="38100" dir="2700000" algn="tl">
                    <a:srgbClr val="FFFFFF"/>
                  </a:outerShdw>
                </a:effectLst>
              </a:rPr>
              <a:t>3.</a:t>
            </a:r>
            <a:r>
              <a:rPr lang="ru-RU" sz="2000" dirty="0"/>
              <a:t> </a:t>
            </a:r>
            <a:r>
              <a:rPr lang="ru-RU" sz="2000" dirty="0">
                <a:solidFill>
                  <a:srgbClr val="FFC000"/>
                </a:solidFill>
              </a:rPr>
              <a:t>На основании результатов решения простых задач и полученных в результате признаков производится построение типовой модели</a:t>
            </a:r>
            <a:r>
              <a:rPr lang="ru-RU" sz="2000" i="1" dirty="0">
                <a:solidFill>
                  <a:srgbClr val="FFC000"/>
                </a:solidFill>
              </a:rPr>
              <a:t> </a:t>
            </a:r>
            <a:r>
              <a:rPr lang="ru-RU" sz="2000" dirty="0">
                <a:solidFill>
                  <a:srgbClr val="FFC000"/>
                </a:solidFill>
              </a:rPr>
              <a:t>(реконструкция) процесса, способа действия, события, явления. Например, на основании состава взрывчатого вещества и анализа повреждений производится моделирование условий взрыва.</a:t>
            </a:r>
          </a:p>
          <a:p>
            <a:pPr>
              <a:lnSpc>
                <a:spcPct val="80000"/>
              </a:lnSpc>
            </a:pPr>
            <a:r>
              <a:rPr lang="ru-RU" sz="2000" dirty="0">
                <a:solidFill>
                  <a:srgbClr val="FF0000"/>
                </a:solidFill>
                <a:effectLst>
                  <a:outerShdw blurRad="38100" dist="38100" dir="2700000" algn="tl">
                    <a:srgbClr val="FFFFFF"/>
                  </a:outerShdw>
                </a:effectLst>
              </a:rPr>
              <a:t>4.</a:t>
            </a:r>
            <a:r>
              <a:rPr lang="ru-RU" sz="2000" dirty="0"/>
              <a:t> </a:t>
            </a:r>
            <a:r>
              <a:rPr lang="ru-RU" sz="2000" dirty="0">
                <a:solidFill>
                  <a:srgbClr val="FFC000"/>
                </a:solidFill>
              </a:rPr>
              <a:t>Выведение следствий из полученной модели</a:t>
            </a:r>
            <a:r>
              <a:rPr lang="ru-RU" sz="2000" i="1" dirty="0">
                <a:solidFill>
                  <a:srgbClr val="FFC000"/>
                </a:solidFill>
              </a:rPr>
              <a:t> </a:t>
            </a:r>
            <a:r>
              <a:rPr lang="ru-RU" sz="2000" dirty="0">
                <a:solidFill>
                  <a:srgbClr val="FFC000"/>
                </a:solidFill>
              </a:rPr>
              <a:t>и сравнение гипотетических следствий с отображениями на элементах вещной обстановки, выявление специфических особенностей.</a:t>
            </a:r>
            <a:endParaRPr lang="ru-RU" sz="2000" b="1" dirty="0">
              <a:solidFill>
                <a:srgbClr val="FFC000"/>
              </a:solidFill>
            </a:endParaRPr>
          </a:p>
          <a:p>
            <a:pPr>
              <a:lnSpc>
                <a:spcPct val="80000"/>
              </a:lnSpc>
            </a:pPr>
            <a:r>
              <a:rPr lang="ru-RU" sz="2000" b="1" dirty="0">
                <a:solidFill>
                  <a:srgbClr val="FF0000"/>
                </a:solidFill>
                <a:effectLst>
                  <a:outerShdw blurRad="38100" dist="38100" dir="2700000" algn="tl">
                    <a:srgbClr val="FFFFFF"/>
                  </a:outerShdw>
                </a:effectLst>
              </a:rPr>
              <a:t>5.</a:t>
            </a:r>
            <a:r>
              <a:rPr lang="ru-RU" sz="2000" b="1" dirty="0"/>
              <a:t> </a:t>
            </a:r>
            <a:r>
              <a:rPr lang="ru-RU" sz="2000" b="1" dirty="0">
                <a:solidFill>
                  <a:srgbClr val="FFC000"/>
                </a:solidFill>
              </a:rPr>
              <a:t>При положительных результатах сравнения — установле­ние механизма данного события, процесса, действия (например установление механизма взрыва), при отрицательных — возврат к первому или второму этапу.</a:t>
            </a:r>
          </a:p>
        </p:txBody>
      </p:sp>
    </p:spTree>
    <p:extLst>
      <p:ext uri="{BB962C8B-B14F-4D97-AF65-F5344CB8AC3E}">
        <p14:creationId xmlns:p14="http://schemas.microsoft.com/office/powerpoint/2010/main" val="1006439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568952"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0376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468313" y="3068638"/>
            <a:ext cx="8229600" cy="1139825"/>
          </a:xfrm>
        </p:spPr>
        <p:txBody>
          <a:bodyPr/>
          <a:lstStyle/>
          <a:p>
            <a:r>
              <a:rPr lang="ru-RU">
                <a:solidFill>
                  <a:srgbClr val="FF0000"/>
                </a:solidFill>
              </a:rPr>
              <a:t>Благодарю за внимание!!!</a:t>
            </a:r>
          </a:p>
        </p:txBody>
      </p:sp>
    </p:spTree>
    <p:extLst>
      <p:ext uri="{BB962C8B-B14F-4D97-AF65-F5344CB8AC3E}">
        <p14:creationId xmlns:p14="http://schemas.microsoft.com/office/powerpoint/2010/main" val="2677544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7813"/>
            <a:ext cx="8229600" cy="1062955"/>
          </a:xfrm>
        </p:spPr>
        <p:txBody>
          <a:bodyPr/>
          <a:lstStyle/>
          <a:p>
            <a:pPr algn="ctr"/>
            <a:r>
              <a:rPr lang="ru-RU" sz="2400" b="1" dirty="0" smtClean="0">
                <a:solidFill>
                  <a:srgbClr val="FFC000"/>
                </a:solidFill>
              </a:rPr>
              <a:t>Различают </a:t>
            </a:r>
            <a:r>
              <a:rPr lang="ru-RU" sz="2400" b="1" dirty="0">
                <a:solidFill>
                  <a:srgbClr val="FFC000"/>
                </a:solidFill>
              </a:rPr>
              <a:t>три возможных варианта отождествления лица:</a:t>
            </a:r>
          </a:p>
        </p:txBody>
      </p:sp>
      <p:sp>
        <p:nvSpPr>
          <p:cNvPr id="29699" name="Rectangle 3"/>
          <p:cNvSpPr>
            <a:spLocks noGrp="1" noChangeArrowheads="1"/>
          </p:cNvSpPr>
          <p:nvPr>
            <p:ph type="body" idx="1"/>
          </p:nvPr>
        </p:nvSpPr>
        <p:spPr>
          <a:xfrm>
            <a:off x="457200" y="1628800"/>
            <a:ext cx="8229600" cy="4752528"/>
          </a:xfrm>
        </p:spPr>
        <p:txBody>
          <a:bodyPr>
            <a:normAutofit/>
          </a:bodyPr>
          <a:lstStyle/>
          <a:p>
            <a:pPr marL="18288" indent="0">
              <a:lnSpc>
                <a:spcPct val="90000"/>
              </a:lnSpc>
              <a:buNone/>
            </a:pPr>
            <a:r>
              <a:rPr lang="ru-RU" sz="2800" dirty="0" smtClean="0">
                <a:solidFill>
                  <a:srgbClr val="FFC000"/>
                </a:solidFill>
              </a:rPr>
              <a:t>1. по </a:t>
            </a:r>
            <a:r>
              <a:rPr lang="ru-RU" sz="2800" dirty="0">
                <a:solidFill>
                  <a:srgbClr val="FFC000"/>
                </a:solidFill>
              </a:rPr>
              <a:t>следам, оставленным частями тела (рук, босых ног, зубов);</a:t>
            </a:r>
          </a:p>
          <a:p>
            <a:pPr marL="18288" indent="0">
              <a:lnSpc>
                <a:spcPct val="90000"/>
              </a:lnSpc>
              <a:buNone/>
            </a:pPr>
            <a:r>
              <a:rPr lang="ru-RU" sz="2800" dirty="0" smtClean="0">
                <a:solidFill>
                  <a:srgbClr val="FFC000"/>
                </a:solidFill>
              </a:rPr>
              <a:t>2. по </a:t>
            </a:r>
            <a:r>
              <a:rPr lang="ru-RU" sz="2800" dirty="0">
                <a:solidFill>
                  <a:srgbClr val="FFC000"/>
                </a:solidFill>
              </a:rPr>
              <a:t>следам, оставленным предметами человека (обувью, перчатками, орудием преступления) и по самим предметам (утерянным или брошенным вещам);</a:t>
            </a:r>
          </a:p>
          <a:p>
            <a:pPr marL="18288" indent="0">
              <a:lnSpc>
                <a:spcPct val="90000"/>
              </a:lnSpc>
              <a:buNone/>
            </a:pPr>
            <a:r>
              <a:rPr lang="ru-RU" sz="2800" dirty="0" smtClean="0">
                <a:solidFill>
                  <a:srgbClr val="FFC000"/>
                </a:solidFill>
              </a:rPr>
              <a:t>3. по </a:t>
            </a:r>
            <a:r>
              <a:rPr lang="ru-RU" sz="2800" dirty="0">
                <a:solidFill>
                  <a:srgbClr val="FFC000"/>
                </a:solidFill>
              </a:rPr>
              <a:t>совокупности данных, полученных путем идентификации в отношении предмета преступления, времени и способа его совершения, места преступления и т. п.</a:t>
            </a:r>
          </a:p>
        </p:txBody>
      </p:sp>
    </p:spTree>
    <p:extLst>
      <p:ext uri="{BB962C8B-B14F-4D97-AF65-F5344CB8AC3E}">
        <p14:creationId xmlns:p14="http://schemas.microsoft.com/office/powerpoint/2010/main" val="4285645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Тема 2 слайд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5"/>
            <a:ext cx="7992888" cy="608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17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Тема 2 слайд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6488" y="392113"/>
            <a:ext cx="4389437" cy="607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247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77813"/>
            <a:ext cx="9144000" cy="919162"/>
          </a:xfrm>
        </p:spPr>
        <p:txBody>
          <a:bodyPr/>
          <a:lstStyle/>
          <a:p>
            <a:r>
              <a:rPr lang="ru-RU" sz="2400" dirty="0">
                <a:solidFill>
                  <a:srgbClr val="FFC000"/>
                </a:solidFill>
              </a:rPr>
              <a:t>2.Объекты и субъекты криминалистической идентификации. Идентификационные признаки объекта.</a:t>
            </a:r>
            <a:r>
              <a:rPr lang="ru-RU" sz="4000" dirty="0">
                <a:solidFill>
                  <a:srgbClr val="FFC000"/>
                </a:solidFill>
              </a:rPr>
              <a:t> </a:t>
            </a:r>
          </a:p>
        </p:txBody>
      </p:sp>
      <p:sp>
        <p:nvSpPr>
          <p:cNvPr id="30723" name="Rectangle 3"/>
          <p:cNvSpPr>
            <a:spLocks noGrp="1" noChangeArrowheads="1"/>
          </p:cNvSpPr>
          <p:nvPr>
            <p:ph type="body" idx="1"/>
          </p:nvPr>
        </p:nvSpPr>
        <p:spPr>
          <a:xfrm>
            <a:off x="179388" y="1341438"/>
            <a:ext cx="8964612" cy="5516562"/>
          </a:xfrm>
        </p:spPr>
        <p:txBody>
          <a:bodyPr/>
          <a:lstStyle/>
          <a:p>
            <a:pPr>
              <a:lnSpc>
                <a:spcPct val="80000"/>
              </a:lnSpc>
              <a:buFont typeface="Wingdings" pitchFamily="2" charset="2"/>
              <a:buNone/>
            </a:pPr>
            <a:r>
              <a:rPr lang="ru-RU" sz="2000" dirty="0">
                <a:solidFill>
                  <a:srgbClr val="FFC000"/>
                </a:solidFill>
              </a:rPr>
              <a:t>     </a:t>
            </a:r>
            <a:r>
              <a:rPr lang="ru-RU" sz="2400" dirty="0">
                <a:solidFill>
                  <a:srgbClr val="FFC000"/>
                </a:solidFill>
              </a:rPr>
              <a:t>В процессе установления тождества участвуют следующие объекты:</a:t>
            </a:r>
          </a:p>
          <a:p>
            <a:pPr>
              <a:lnSpc>
                <a:spcPct val="80000"/>
              </a:lnSpc>
            </a:pPr>
            <a:r>
              <a:rPr lang="ru-RU" sz="2400" dirty="0"/>
              <a:t> </a:t>
            </a:r>
            <a:r>
              <a:rPr lang="ru-RU" sz="2400" dirty="0">
                <a:solidFill>
                  <a:srgbClr val="FFC000"/>
                </a:solidFill>
              </a:rPr>
              <a:t>1). </a:t>
            </a:r>
            <a:r>
              <a:rPr lang="ru-RU" sz="2400" dirty="0">
                <a:solidFill>
                  <a:srgbClr val="FF0000"/>
                </a:solidFill>
                <a:effectLst>
                  <a:outerShdw blurRad="38100" dist="38100" dir="2700000" algn="tl">
                    <a:srgbClr val="FFFFFF"/>
                  </a:outerShdw>
                </a:effectLst>
              </a:rPr>
              <a:t>идентифицируемые</a:t>
            </a:r>
            <a:r>
              <a:rPr lang="ru-RU" sz="2400" dirty="0"/>
              <a:t> </a:t>
            </a:r>
            <a:r>
              <a:rPr lang="ru-RU" sz="2400" dirty="0">
                <a:solidFill>
                  <a:srgbClr val="FFC000"/>
                </a:solidFill>
              </a:rPr>
              <a:t>(отождествляемые), люди, животные, предметы и др.;</a:t>
            </a:r>
          </a:p>
          <a:p>
            <a:pPr>
              <a:lnSpc>
                <a:spcPct val="80000"/>
              </a:lnSpc>
            </a:pPr>
            <a:r>
              <a:rPr lang="ru-RU" sz="2400" dirty="0"/>
              <a:t> </a:t>
            </a:r>
            <a:r>
              <a:rPr lang="ru-RU" sz="2400" dirty="0">
                <a:solidFill>
                  <a:srgbClr val="FFC000"/>
                </a:solidFill>
              </a:rPr>
              <a:t>2).</a:t>
            </a:r>
            <a:r>
              <a:rPr lang="ru-RU" sz="2400" dirty="0"/>
              <a:t> </a:t>
            </a:r>
            <a:r>
              <a:rPr lang="ru-RU" sz="2400" dirty="0">
                <a:solidFill>
                  <a:srgbClr val="FF0000"/>
                </a:solidFill>
                <a:effectLst>
                  <a:outerShdw blurRad="38100" dist="38100" dir="2700000" algn="tl">
                    <a:srgbClr val="FFFFFF"/>
                  </a:outerShdw>
                </a:effectLst>
              </a:rPr>
              <a:t>идентифицирующие</a:t>
            </a:r>
            <a:r>
              <a:rPr lang="ru-RU" sz="2400" dirty="0"/>
              <a:t> </a:t>
            </a:r>
            <a:r>
              <a:rPr lang="ru-RU" sz="2400" dirty="0">
                <a:solidFill>
                  <a:srgbClr val="FFC000"/>
                </a:solidFill>
              </a:rPr>
              <a:t>(отождествляющие), следы рук, ног, предметов, воспроизводство в памяти их признаков;</a:t>
            </a:r>
          </a:p>
          <a:p>
            <a:pPr>
              <a:lnSpc>
                <a:spcPct val="80000"/>
              </a:lnSpc>
            </a:pPr>
            <a:r>
              <a:rPr lang="ru-RU" sz="2400" dirty="0"/>
              <a:t> </a:t>
            </a:r>
            <a:r>
              <a:rPr lang="ru-RU" sz="2400" dirty="0">
                <a:solidFill>
                  <a:srgbClr val="FFC000"/>
                </a:solidFill>
              </a:rPr>
              <a:t>3). </a:t>
            </a:r>
            <a:r>
              <a:rPr lang="ru-RU" sz="2400" dirty="0">
                <a:solidFill>
                  <a:srgbClr val="FF0000"/>
                </a:solidFill>
                <a:effectLst>
                  <a:outerShdw blurRad="38100" dist="38100" dir="2700000" algn="tl">
                    <a:srgbClr val="FFFFFF"/>
                  </a:outerShdw>
                </a:effectLst>
              </a:rPr>
              <a:t>сравнительные и экспериментальные образцы</a:t>
            </a:r>
            <a:r>
              <a:rPr lang="ru-RU" sz="2400" dirty="0"/>
              <a:t>, </a:t>
            </a:r>
            <a:r>
              <a:rPr lang="ru-RU" sz="2400" dirty="0">
                <a:solidFill>
                  <a:srgbClr val="FFC000"/>
                </a:solidFill>
              </a:rPr>
              <a:t>которые привлекаются при невозможности непосредственного сопоставления идентифицируемого и идентифицирующего объектов (огнестрельное оружие по пуле);</a:t>
            </a:r>
          </a:p>
          <a:p>
            <a:pPr>
              <a:lnSpc>
                <a:spcPct val="80000"/>
              </a:lnSpc>
            </a:pPr>
            <a:r>
              <a:rPr lang="ru-RU" sz="2400" dirty="0">
                <a:solidFill>
                  <a:srgbClr val="FFC000"/>
                </a:solidFill>
              </a:rPr>
              <a:t> 4). </a:t>
            </a:r>
            <a:r>
              <a:rPr lang="ru-RU" sz="2400" dirty="0">
                <a:solidFill>
                  <a:srgbClr val="FF0000"/>
                </a:solidFill>
                <a:effectLst>
                  <a:outerShdw blurRad="38100" dist="38100" dir="2700000" algn="tl">
                    <a:srgbClr val="FFFFFF"/>
                  </a:outerShdw>
                </a:effectLst>
              </a:rPr>
              <a:t>образцы - эталоны различных классификаций</a:t>
            </a:r>
            <a:r>
              <a:rPr lang="ru-RU" sz="2400" dirty="0"/>
              <a:t>, </a:t>
            </a:r>
            <a:r>
              <a:rPr lang="ru-RU" sz="2400" dirty="0">
                <a:solidFill>
                  <a:srgbClr val="FFC000"/>
                </a:solidFill>
              </a:rPr>
              <a:t>привлекаемые при отсутствии проверяемых объектов для групповой идентификации искомого объекта (образцы ГСМ, хим. веществ, материалов пищевых продуктов). </a:t>
            </a:r>
            <a:br>
              <a:rPr lang="ru-RU" sz="2400" dirty="0">
                <a:solidFill>
                  <a:srgbClr val="FFC000"/>
                </a:solidFill>
              </a:rPr>
            </a:br>
            <a:endParaRPr lang="ru-RU" sz="2400" dirty="0">
              <a:solidFill>
                <a:srgbClr val="FFC000"/>
              </a:solidFill>
            </a:endParaRPr>
          </a:p>
        </p:txBody>
      </p:sp>
    </p:spTree>
    <p:extLst>
      <p:ext uri="{BB962C8B-B14F-4D97-AF65-F5344CB8AC3E}">
        <p14:creationId xmlns:p14="http://schemas.microsoft.com/office/powerpoint/2010/main" val="779878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Тема 2 слайд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6488" y="557213"/>
            <a:ext cx="4389437" cy="574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97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457200" y="277813"/>
            <a:ext cx="8229600" cy="6580187"/>
          </a:xfrm>
        </p:spPr>
        <p:txBody>
          <a:bodyPr/>
          <a:lstStyle/>
          <a:p>
            <a:r>
              <a:rPr lang="ru-RU" sz="2800" dirty="0">
                <a:solidFill>
                  <a:srgbClr val="FF0000"/>
                </a:solidFill>
              </a:rPr>
              <a:t>Идентифицируемые</a:t>
            </a:r>
            <a:r>
              <a:rPr lang="ru-RU" sz="2800" dirty="0"/>
              <a:t> </a:t>
            </a:r>
            <a:r>
              <a:rPr lang="ru-RU" sz="2800" dirty="0">
                <a:solidFill>
                  <a:srgbClr val="FFC000"/>
                </a:solidFill>
              </a:rPr>
              <a:t>это те объекты – тождество, которых предстоит установить. </a:t>
            </a:r>
            <a:r>
              <a:rPr lang="ru-RU" sz="2800" dirty="0">
                <a:solidFill>
                  <a:srgbClr val="FF0000"/>
                </a:solidFill>
              </a:rPr>
              <a:t>Идентифицируемыми объектами</a:t>
            </a:r>
            <a:r>
              <a:rPr lang="ru-RU" sz="2800" dirty="0"/>
              <a:t> </a:t>
            </a:r>
            <a:r>
              <a:rPr lang="ru-RU" sz="2800" dirty="0">
                <a:solidFill>
                  <a:srgbClr val="FFC000"/>
                </a:solidFill>
              </a:rPr>
              <a:t>выступают любые материальные тела, предметы, обладающие определенными устойчивыми внешними признаками, дающими возможность их отождествления. В качестве таких объектов может выступать человек (например, подозреваемый), предметы (например, орудия преступления, оружие, транспортные средства), животные.</a:t>
            </a:r>
          </a:p>
        </p:txBody>
      </p:sp>
    </p:spTree>
    <p:extLst>
      <p:ext uri="{BB962C8B-B14F-4D97-AF65-F5344CB8AC3E}">
        <p14:creationId xmlns:p14="http://schemas.microsoft.com/office/powerpoint/2010/main" val="23280552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10.xml><?xml version="1.0" encoding="utf-8"?>
<a:theme xmlns:a="http://schemas.openxmlformats.org/drawingml/2006/main" name="8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Elemental</Template>
  <TotalTime>106</TotalTime>
  <Words>1403</Words>
  <Application>Microsoft Office PowerPoint</Application>
  <PresentationFormat>Экран (4:3)</PresentationFormat>
  <Paragraphs>81</Paragraphs>
  <Slides>30</Slides>
  <Notes>1</Notes>
  <HiddenSlides>0</HiddenSlides>
  <MMClips>0</MMClips>
  <ScaleCrop>false</ScaleCrop>
  <HeadingPairs>
    <vt:vector size="4" baseType="variant">
      <vt:variant>
        <vt:lpstr>Тема</vt:lpstr>
      </vt:variant>
      <vt:variant>
        <vt:i4>27</vt:i4>
      </vt:variant>
      <vt:variant>
        <vt:lpstr>Заголовки слайдов</vt:lpstr>
      </vt:variant>
      <vt:variant>
        <vt:i4>30</vt:i4>
      </vt:variant>
    </vt:vector>
  </HeadingPairs>
  <TitlesOfParts>
    <vt:vector size="57" baseType="lpstr">
      <vt:lpstr>Базовая</vt:lpstr>
      <vt:lpstr>Орбита</vt:lpstr>
      <vt:lpstr>1_Орбита</vt:lpstr>
      <vt:lpstr>2_Орбита</vt:lpstr>
      <vt:lpstr>3_Орбита</vt:lpstr>
      <vt:lpstr>4_Орбита</vt:lpstr>
      <vt:lpstr>5_Орбита</vt:lpstr>
      <vt:lpstr>6_Орбита</vt:lpstr>
      <vt:lpstr>7_Орбита</vt:lpstr>
      <vt:lpstr>8_Орбита</vt:lpstr>
      <vt:lpstr>9_Орбита</vt:lpstr>
      <vt:lpstr>10_Орбита</vt:lpstr>
      <vt:lpstr>11_Орбита</vt:lpstr>
      <vt:lpstr>12_Орбита</vt:lpstr>
      <vt:lpstr>13_Орбита</vt:lpstr>
      <vt:lpstr>14_Орбита</vt:lpstr>
      <vt:lpstr>15_Орбита</vt:lpstr>
      <vt:lpstr>16_Орбита</vt:lpstr>
      <vt:lpstr>17_Орбита</vt:lpstr>
      <vt:lpstr>18_Орбита</vt:lpstr>
      <vt:lpstr>19_Орбита</vt:lpstr>
      <vt:lpstr>20_Орбита</vt:lpstr>
      <vt:lpstr>21_Орбита</vt:lpstr>
      <vt:lpstr>22_Орбита</vt:lpstr>
      <vt:lpstr>23_Орбита</vt:lpstr>
      <vt:lpstr>24_Орбита</vt:lpstr>
      <vt:lpstr>25_Орбита</vt:lpstr>
      <vt:lpstr>Презентация PowerPoint</vt:lpstr>
      <vt:lpstr>1. Понятие, сущность и значение криминалистической идентификации в раскрытии и расследовании преступлений.</vt:lpstr>
      <vt:lpstr>Презентация PowerPoint</vt:lpstr>
      <vt:lpstr>Различают три возможных варианта отождествления лица:</vt:lpstr>
      <vt:lpstr>Презентация PowerPoint</vt:lpstr>
      <vt:lpstr>Презентация PowerPoint</vt:lpstr>
      <vt:lpstr>2.Объекты и субъекты криминалистической идентификации. Идентификационные признаки объекта. </vt:lpstr>
      <vt:lpstr>Презентация PowerPoint</vt:lpstr>
      <vt:lpstr>Идентифицируемые это те объекты – тождество, которых предстоит установить. Идентифицируемыми объектами выступают любые материальные тела, предметы, обладающие определенными устойчивыми внешними признаками, дающими возможность их отождествления. В качестве таких объектов может выступать человек (например, подозреваемый), предметы (например, орудия преступления, оружие, транспортные средства), животные.</vt:lpstr>
      <vt:lpstr>Идентифицирующие – это те объекты, с помощью которых устанавливаются тождество. Они служат материалом для отождествления. Идентифицирующих объектов может быть несколько. В качестве таких объектов выступают различного рода отображения идентифицируемого объекта - следы рук, следы ног, следы инструмента, фотокарточка и другие.  При отождествлении обычно сравнивают идентифицируемый объект с его отображением.</vt:lpstr>
      <vt:lpstr>Идентификационные признаки подразделяются на общие и частные. </vt:lpstr>
      <vt:lpstr>В основу идентификации положено четыре свойства идентифицируемых объектов: </vt:lpstr>
      <vt:lpstr>Презентация PowerPoint</vt:lpstr>
      <vt:lpstr>Презентация PowerPoint</vt:lpstr>
      <vt:lpstr>3. Формы и  виды криминалистической идентификации</vt:lpstr>
      <vt:lpstr>Презентация PowerPoint</vt:lpstr>
      <vt:lpstr>Презентация PowerPoint</vt:lpstr>
      <vt:lpstr>Презентация PowerPoint</vt:lpstr>
      <vt:lpstr>Презентация PowerPoint</vt:lpstr>
      <vt:lpstr>4. Установление групповой принадлежности объекта. </vt:lpstr>
      <vt:lpstr>Установление групповой принадлежности прежде всего сужает круг объектов поиска.  Установление групповой принадлежности того или иного объекта может являться предпосылкой к определению тождества и является в этом случае ее начальной стадией. </vt:lpstr>
      <vt:lpstr> Установление групповой принадлежности объекта - это первый этап для решения основного вопроса криминалистической идентификации - вопроса о тождестве. Установление групповой принадлежности способствует наиболее эффективному проведению первоначальных следственных действий и оперативно-розыскных мероприятий по расследованию преступлений. Установление искомого объекта и его связи с расследуемым событием является одной из важных задач в цепи раскрытия и расследования преступлений.</vt:lpstr>
      <vt:lpstr>5. Криминалистическая диагностика. </vt:lpstr>
      <vt:lpstr>Научные основы криминалистической диагностики составляют:</vt:lpstr>
      <vt:lpstr>Цели криминалистических диагностических исследований:</vt:lpstr>
      <vt:lpstr>Методологическую основу криминалистической диагностики определяют:</vt:lpstr>
      <vt:lpstr>Задачи, разрешаемые криминалистической диагностикой, подразделяют на простые и сложные, прямые и обратные. </vt:lpstr>
      <vt:lpstr>Сложные (составные) диагностические задачи — исследова­ние механизмов, событий, процессов и действий по результатам (объектам, отображениям): • определение механизма события, процесса, действия, возможность судить о механизме и обстоятельствах события по его результатам (последствиям, отображениям), отдельный этапам (стадиям, фрагментам) события; установление механизма события в его динамике; установление возможности (невозможности) совершения определенных действий при определенных условиях; установление соответствие (несоответствия) действий специальным правилам; • определение условий (обстановки): времени (периода) или хронологической последовательности действия (события) определение места действия (его локализация, границы) позиции участников; определение иных условий; • определение причинно-следственных связей между действиям и наступившими последствиями.</vt:lpstr>
      <vt:lpstr>Диагностическое исследование состоит из ряда этапов, причем количество этапов определяется сложностью решаемой задачи:</vt:lpstr>
      <vt:lpstr>Благодарю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ВНУТРЕННИХ ДЕЛ РОССИЙСКОЙ ФЕДЕРАЦИИ РОСТОВСКИЙ ЮРИДИЧЕСКИЙ ИНСТИТУТ МВД РОССИИ</dc:title>
  <dc:creator>kbp10</dc:creator>
  <cp:lastModifiedBy>Л. А. Бушмакина</cp:lastModifiedBy>
  <cp:revision>13</cp:revision>
  <dcterms:created xsi:type="dcterms:W3CDTF">2014-04-02T10:40:50Z</dcterms:created>
  <dcterms:modified xsi:type="dcterms:W3CDTF">2018-12-10T12:12:40Z</dcterms:modified>
</cp:coreProperties>
</file>